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6" r:id="rId4"/>
    <p:sldId id="262" r:id="rId5"/>
    <p:sldId id="263" r:id="rId6"/>
    <p:sldId id="259" r:id="rId7"/>
    <p:sldId id="265" r:id="rId8"/>
    <p:sldId id="268" r:id="rId9"/>
    <p:sldId id="258" r:id="rId10"/>
  </p:sldIdLst>
  <p:sldSz cx="18288000" cy="10287000"/>
  <p:notesSz cx="6858000" cy="9144000"/>
  <p:embeddedFontLst>
    <p:embeddedFont>
      <p:font typeface="Canva Sans Bold" panose="020B0604020202020204" charset="0"/>
      <p:regular r:id="rId11"/>
      <p:bold r:id="rId12"/>
    </p:embeddedFont>
    <p:embeddedFont>
      <p:font typeface="Montserrat Light" panose="00000400000000000000" pitchFamily="2" charset="0"/>
      <p:regular r:id="rId13"/>
      <p:italic r:id="rId14"/>
    </p:embeddedFont>
    <p:embeddedFont>
      <p:font typeface="Segoe UI" panose="020B0502040204020203" pitchFamily="34" charset="0"/>
      <p:regular r:id="rId15"/>
      <p:bold r:id="rId16"/>
      <p:italic r:id="rId17"/>
      <p:boldItalic r:id="rId18"/>
    </p:embeddedFont>
    <p:embeddedFont>
      <p:font typeface="Segoe UI Semibold" panose="020B0702040204020203" pitchFamily="34" charset="0"/>
      <p:bold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9021057-5F05-450E-B3C6-7B9499E2337A}">
          <p14:sldIdLst>
            <p14:sldId id="256"/>
            <p14:sldId id="257"/>
            <p14:sldId id="266"/>
            <p14:sldId id="262"/>
            <p14:sldId id="263"/>
            <p14:sldId id="259"/>
            <p14:sldId id="265"/>
            <p14:sldId id="268"/>
            <p14:sldId id="2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640" autoAdjust="0"/>
  </p:normalViewPr>
  <p:slideViewPr>
    <p:cSldViewPr>
      <p:cViewPr varScale="1">
        <p:scale>
          <a:sx n="47" d="100"/>
          <a:sy n="47" d="100"/>
        </p:scale>
        <p:origin x="1138" y="26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74764" y="-207071"/>
            <a:ext cx="3086100" cy="11299900"/>
            <a:chOff x="0" y="0"/>
            <a:chExt cx="812800" cy="2976105"/>
          </a:xfrm>
        </p:grpSpPr>
        <p:sp>
          <p:nvSpPr>
            <p:cNvPr id="3" name="Freeform 3"/>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lnTo>
                    <a:pt x="0" y="0"/>
                  </a:lnTo>
                </a:path>
              </a:pathLst>
            </a:custGeom>
            <a:solidFill>
              <a:srgbClr val="5F801D"/>
            </a:solidFill>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a:off x="16384715" y="9009597"/>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1543050" y="-558218"/>
            <a:ext cx="3086100" cy="11299900"/>
            <a:chOff x="0" y="0"/>
            <a:chExt cx="812800" cy="2976105"/>
          </a:xfrm>
        </p:grpSpPr>
        <p:sp>
          <p:nvSpPr>
            <p:cNvPr id="7" name="Freeform 7"/>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lnTo>
                    <a:pt x="0" y="0"/>
                  </a:lnTo>
                </a:path>
              </a:pathLst>
            </a:custGeom>
            <a:solidFill>
              <a:srgbClr val="5F801D"/>
            </a:solidFill>
          </p:spPr>
          <p:txBody>
            <a:bodyPr/>
            <a:lstStyle/>
            <a:p>
              <a:endParaRPr lang="en-US"/>
            </a:p>
          </p:txBody>
        </p:sp>
        <p:sp>
          <p:nvSpPr>
            <p:cNvPr id="8" name="TextBox 8"/>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9" name="Group 9"/>
          <p:cNvGrpSpPr/>
          <p:nvPr/>
        </p:nvGrpSpPr>
        <p:grpSpPr>
          <a:xfrm>
            <a:off x="1227773" y="4163622"/>
            <a:ext cx="110236" cy="2818996"/>
            <a:chOff x="0" y="0"/>
            <a:chExt cx="26312" cy="672855"/>
          </a:xfrm>
        </p:grpSpPr>
        <p:sp>
          <p:nvSpPr>
            <p:cNvPr id="10" name="Freeform 10"/>
            <p:cNvSpPr/>
            <p:nvPr/>
          </p:nvSpPr>
          <p:spPr>
            <a:xfrm>
              <a:off x="0" y="0"/>
              <a:ext cx="26312" cy="672855"/>
            </a:xfrm>
            <a:custGeom>
              <a:avLst/>
              <a:gdLst/>
              <a:ahLst/>
              <a:cxnLst/>
              <a:rect l="l" t="t" r="r" b="b"/>
              <a:pathLst>
                <a:path w="26312" h="672855">
                  <a:moveTo>
                    <a:pt x="0" y="0"/>
                  </a:moveTo>
                  <a:lnTo>
                    <a:pt x="26312" y="0"/>
                  </a:lnTo>
                  <a:lnTo>
                    <a:pt x="26312" y="672855"/>
                  </a:lnTo>
                  <a:lnTo>
                    <a:pt x="0" y="672855"/>
                  </a:lnTo>
                  <a:lnTo>
                    <a:pt x="0" y="0"/>
                  </a:lnTo>
                </a:path>
              </a:pathLst>
            </a:custGeom>
            <a:solidFill>
              <a:srgbClr val="FFFFFF"/>
            </a:solidFill>
          </p:spPr>
          <p:txBody>
            <a:bodyPr/>
            <a:lstStyle/>
            <a:p>
              <a:endParaRPr lang="en-US"/>
            </a:p>
          </p:txBody>
        </p:sp>
        <p:sp>
          <p:nvSpPr>
            <p:cNvPr id="11" name="TextBox 11"/>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12" name="Group 12"/>
          <p:cNvGrpSpPr/>
          <p:nvPr/>
        </p:nvGrpSpPr>
        <p:grpSpPr>
          <a:xfrm>
            <a:off x="2043077" y="9100037"/>
            <a:ext cx="3775623" cy="727749"/>
            <a:chOff x="0" y="0"/>
            <a:chExt cx="901188" cy="173703"/>
          </a:xfrm>
        </p:grpSpPr>
        <p:sp>
          <p:nvSpPr>
            <p:cNvPr id="13" name="Freeform 13"/>
            <p:cNvSpPr/>
            <p:nvPr/>
          </p:nvSpPr>
          <p:spPr>
            <a:xfrm>
              <a:off x="0" y="0"/>
              <a:ext cx="901188" cy="173703"/>
            </a:xfrm>
            <a:custGeom>
              <a:avLst/>
              <a:gdLst/>
              <a:ahLst/>
              <a:cxnLst/>
              <a:rect l="l" t="t" r="r" b="b"/>
              <a:pathLst>
                <a:path w="901188" h="173703">
                  <a:moveTo>
                    <a:pt x="36909" y="0"/>
                  </a:moveTo>
                  <a:lnTo>
                    <a:pt x="864279" y="0"/>
                  </a:lnTo>
                  <a:cubicBezTo>
                    <a:pt x="874068" y="0"/>
                    <a:pt x="883456" y="3889"/>
                    <a:pt x="890378" y="10810"/>
                  </a:cubicBezTo>
                  <a:cubicBezTo>
                    <a:pt x="897300" y="17732"/>
                    <a:pt x="901188" y="27120"/>
                    <a:pt x="901188" y="36909"/>
                  </a:cubicBezTo>
                  <a:lnTo>
                    <a:pt x="901188" y="136794"/>
                  </a:lnTo>
                  <a:cubicBezTo>
                    <a:pt x="901188" y="157179"/>
                    <a:pt x="884663" y="173703"/>
                    <a:pt x="864279" y="173703"/>
                  </a:cubicBezTo>
                  <a:lnTo>
                    <a:pt x="36909" y="173703"/>
                  </a:lnTo>
                  <a:cubicBezTo>
                    <a:pt x="27120" y="173703"/>
                    <a:pt x="17732" y="169815"/>
                    <a:pt x="10810" y="162893"/>
                  </a:cubicBezTo>
                  <a:cubicBezTo>
                    <a:pt x="3889" y="155971"/>
                    <a:pt x="0" y="146583"/>
                    <a:pt x="0" y="136794"/>
                  </a:cubicBezTo>
                  <a:lnTo>
                    <a:pt x="0" y="36909"/>
                  </a:lnTo>
                  <a:cubicBezTo>
                    <a:pt x="0" y="16525"/>
                    <a:pt x="16525" y="0"/>
                    <a:pt x="36909" y="0"/>
                  </a:cubicBezTo>
                  <a:close/>
                </a:path>
              </a:pathLst>
            </a:custGeom>
            <a:solidFill>
              <a:srgbClr val="5F801D"/>
            </a:solidFill>
          </p:spPr>
          <p:txBody>
            <a:bodyPr/>
            <a:lstStyle/>
            <a:p>
              <a:endParaRPr lang="en-US"/>
            </a:p>
          </p:txBody>
        </p:sp>
        <p:sp>
          <p:nvSpPr>
            <p:cNvPr id="14" name="TextBox 14"/>
            <p:cNvSpPr txBox="1"/>
            <p:nvPr/>
          </p:nvSpPr>
          <p:spPr>
            <a:xfrm>
              <a:off x="0" y="-19050"/>
              <a:ext cx="812800" cy="831850"/>
            </a:xfrm>
            <a:prstGeom prst="rect">
              <a:avLst/>
            </a:prstGeom>
          </p:spPr>
          <p:txBody>
            <a:bodyPr lIns="56055" tIns="56055" rIns="56055" bIns="56055" rtlCol="0" anchor="ctr"/>
            <a:lstStyle/>
            <a:p>
              <a:pPr algn="ctr">
                <a:lnSpc>
                  <a:spcPts val="3120"/>
                </a:lnSpc>
              </a:pPr>
              <a:r>
                <a:rPr lang="en-US" sz="2400">
                  <a:solidFill>
                    <a:srgbClr val="FFFFFF"/>
                  </a:solidFill>
                  <a:latin typeface="Montserrat Light"/>
                </a:rPr>
                <a:t>August 2023</a:t>
              </a:r>
            </a:p>
          </p:txBody>
        </p:sp>
      </p:grpSp>
      <p:sp>
        <p:nvSpPr>
          <p:cNvPr id="15" name="Freeform 15"/>
          <p:cNvSpPr/>
          <p:nvPr/>
        </p:nvSpPr>
        <p:spPr>
          <a:xfrm>
            <a:off x="-2777871" y="-207071"/>
            <a:ext cx="3806571" cy="2083232"/>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0439400" y="3481257"/>
            <a:ext cx="7594201" cy="5089307"/>
          </a:xfrm>
          <a:custGeom>
            <a:avLst/>
            <a:gdLst/>
            <a:ahLst/>
            <a:cxnLst/>
            <a:rect l="l" t="t" r="r" b="b"/>
            <a:pathLst>
              <a:path w="7594201" h="5089307">
                <a:moveTo>
                  <a:pt x="0" y="0"/>
                </a:moveTo>
                <a:lnTo>
                  <a:pt x="7594200" y="0"/>
                </a:lnTo>
                <a:lnTo>
                  <a:pt x="7594200" y="5089307"/>
                </a:lnTo>
                <a:lnTo>
                  <a:pt x="0" y="5089307"/>
                </a:lnTo>
                <a:lnTo>
                  <a:pt x="0" y="0"/>
                </a:lnTo>
                <a:close/>
              </a:path>
            </a:pathLst>
          </a:custGeom>
          <a:blipFill>
            <a:blip r:embed="rId6"/>
            <a:stretch>
              <a:fillRect/>
            </a:stretch>
          </a:blipFill>
        </p:spPr>
        <p:txBody>
          <a:bodyPr/>
          <a:lstStyle/>
          <a:p>
            <a:endParaRPr lang="en-US"/>
          </a:p>
        </p:txBody>
      </p:sp>
      <p:sp>
        <p:nvSpPr>
          <p:cNvPr id="17" name="TextBox 17"/>
          <p:cNvSpPr txBox="1"/>
          <p:nvPr/>
        </p:nvSpPr>
        <p:spPr>
          <a:xfrm>
            <a:off x="2043077" y="1749093"/>
            <a:ext cx="9663899" cy="2689643"/>
          </a:xfrm>
          <a:prstGeom prst="rect">
            <a:avLst/>
          </a:prstGeom>
        </p:spPr>
        <p:txBody>
          <a:bodyPr lIns="0" tIns="0" rIns="0" bIns="0" rtlCol="0" anchor="t">
            <a:spAutoFit/>
          </a:bodyPr>
          <a:lstStyle/>
          <a:p>
            <a:pPr algn="ctr">
              <a:lnSpc>
                <a:spcPts val="22006"/>
              </a:lnSpc>
            </a:pPr>
            <a:r>
              <a:rPr lang="en-US" sz="15719" dirty="0">
                <a:solidFill>
                  <a:srgbClr val="000000"/>
                </a:solidFill>
                <a:latin typeface="Canva Sans Bold"/>
              </a:rPr>
              <a:t>Welcome!</a:t>
            </a:r>
          </a:p>
        </p:txBody>
      </p:sp>
      <p:sp>
        <p:nvSpPr>
          <p:cNvPr id="18" name="TextBox 18"/>
          <p:cNvSpPr txBox="1"/>
          <p:nvPr/>
        </p:nvSpPr>
        <p:spPr>
          <a:xfrm>
            <a:off x="9139238" y="4819967"/>
            <a:ext cx="9525" cy="580390"/>
          </a:xfrm>
          <a:prstGeom prst="rect">
            <a:avLst/>
          </a:prstGeom>
        </p:spPr>
        <p:txBody>
          <a:bodyPr lIns="0" tIns="0" rIns="0" bIns="0" rtlCol="0" anchor="t">
            <a:spAutoFit/>
          </a:bodyPr>
          <a:lstStyle/>
          <a:p>
            <a:pPr algn="ctr">
              <a:lnSpc>
                <a:spcPts val="4759"/>
              </a:lnSpc>
            </a:pPr>
            <a:endParaRPr/>
          </a:p>
        </p:txBody>
      </p:sp>
      <p:sp>
        <p:nvSpPr>
          <p:cNvPr id="19" name="TextBox 19"/>
          <p:cNvSpPr txBox="1"/>
          <p:nvPr/>
        </p:nvSpPr>
        <p:spPr>
          <a:xfrm>
            <a:off x="2366070" y="5752783"/>
            <a:ext cx="9017913" cy="1872307"/>
          </a:xfrm>
          <a:prstGeom prst="rect">
            <a:avLst/>
          </a:prstGeom>
        </p:spPr>
        <p:txBody>
          <a:bodyPr lIns="0" tIns="0" rIns="0" bIns="0" rtlCol="0" anchor="t">
            <a:spAutoFit/>
          </a:bodyPr>
          <a:lstStyle/>
          <a:p>
            <a:pPr algn="ctr">
              <a:lnSpc>
                <a:spcPts val="7279"/>
              </a:lnSpc>
            </a:pPr>
            <a:r>
              <a:rPr lang="en-US" sz="7200" dirty="0">
                <a:solidFill>
                  <a:srgbClr val="000000"/>
                </a:solidFill>
                <a:latin typeface="Canva Sans Bold"/>
              </a:rPr>
              <a:t>We are so glad you are here!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77000" y="517614"/>
            <a:ext cx="4850045" cy="2989110"/>
          </a:xfrm>
          <a:custGeom>
            <a:avLst/>
            <a:gdLst/>
            <a:ahLst/>
            <a:cxnLst/>
            <a:rect l="l" t="t" r="r" b="b"/>
            <a:pathLst>
              <a:path w="4366092" h="2925967">
                <a:moveTo>
                  <a:pt x="0" y="0"/>
                </a:moveTo>
                <a:lnTo>
                  <a:pt x="4366092" y="0"/>
                </a:lnTo>
                <a:lnTo>
                  <a:pt x="4366092" y="2925967"/>
                </a:lnTo>
                <a:lnTo>
                  <a:pt x="0" y="2925967"/>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444004" y="3086100"/>
            <a:ext cx="17399991" cy="3109377"/>
          </a:xfrm>
          <a:prstGeom prst="rect">
            <a:avLst/>
          </a:prstGeom>
        </p:spPr>
        <p:txBody>
          <a:bodyPr lIns="0" tIns="0" rIns="0" bIns="0" rtlCol="0" anchor="t">
            <a:spAutoFit/>
          </a:bodyPr>
          <a:lstStyle/>
          <a:p>
            <a:pPr algn="ctr">
              <a:lnSpc>
                <a:spcPts val="6216"/>
              </a:lnSpc>
              <a:spcBef>
                <a:spcPct val="0"/>
              </a:spcBef>
            </a:pPr>
            <a:endParaRPr dirty="0"/>
          </a:p>
          <a:p>
            <a:pPr algn="ctr">
              <a:lnSpc>
                <a:spcPts val="6216"/>
              </a:lnSpc>
              <a:spcBef>
                <a:spcPct val="0"/>
              </a:spcBef>
            </a:pPr>
            <a:r>
              <a:rPr lang="en-US" sz="4400" dirty="0">
                <a:solidFill>
                  <a:srgbClr val="000000"/>
                </a:solidFill>
                <a:latin typeface="Segoe UI Semibold" panose="020B0702040204020203" pitchFamily="34" charset="0"/>
                <a:cs typeface="Segoe UI Semibold" panose="020B0702040204020203" pitchFamily="34" charset="0"/>
              </a:rPr>
              <a:t>Jared Mead, </a:t>
            </a:r>
            <a:r>
              <a:rPr lang="en-US" sz="4400" dirty="0">
                <a:solidFill>
                  <a:srgbClr val="000000"/>
                </a:solidFill>
                <a:latin typeface="Segoe UI" panose="020B0502040204020203" pitchFamily="34" charset="0"/>
                <a:cs typeface="Segoe UI" panose="020B0502040204020203" pitchFamily="34" charset="0"/>
              </a:rPr>
              <a:t>Snohomish County Councilmember, District 4</a:t>
            </a:r>
          </a:p>
          <a:p>
            <a:pPr algn="ctr">
              <a:lnSpc>
                <a:spcPts val="6216"/>
              </a:lnSpc>
              <a:spcBef>
                <a:spcPct val="0"/>
              </a:spcBef>
            </a:pPr>
            <a:r>
              <a:rPr lang="en-US" sz="4400" dirty="0">
                <a:solidFill>
                  <a:srgbClr val="000000"/>
                </a:solidFill>
                <a:latin typeface="Segoe UI Semibold" panose="020B0702040204020203" pitchFamily="34" charset="0"/>
                <a:cs typeface="Segoe UI Semibold" panose="020B0702040204020203" pitchFamily="34" charset="0"/>
              </a:rPr>
              <a:t>Representative </a:t>
            </a:r>
            <a:r>
              <a:rPr lang="en-US" sz="4400" dirty="0">
                <a:solidFill>
                  <a:srgbClr val="000000"/>
                </a:solidFill>
                <a:latin typeface="Segoe UI" panose="020B0502040204020203" pitchFamily="34" charset="0"/>
                <a:cs typeface="Segoe UI" panose="020B0502040204020203" pitchFamily="34" charset="0"/>
              </a:rPr>
              <a:t>from the Planning and Development Services Office </a:t>
            </a:r>
          </a:p>
          <a:p>
            <a:pPr algn="ctr">
              <a:lnSpc>
                <a:spcPts val="6216"/>
              </a:lnSpc>
              <a:spcBef>
                <a:spcPct val="0"/>
              </a:spcBef>
            </a:pPr>
            <a:r>
              <a:rPr lang="en-US" sz="4400" dirty="0">
                <a:solidFill>
                  <a:srgbClr val="000000"/>
                </a:solidFill>
                <a:latin typeface="Segoe UI" panose="020B0502040204020203" pitchFamily="34" charset="0"/>
                <a:cs typeface="Segoe UI" panose="020B0502040204020203" pitchFamily="34" charset="0"/>
              </a:rPr>
              <a:t>Snohomish County Sheriff</a:t>
            </a:r>
          </a:p>
        </p:txBody>
      </p:sp>
      <p:sp>
        <p:nvSpPr>
          <p:cNvPr id="4" name="Freeform 4"/>
          <p:cNvSpPr/>
          <p:nvPr/>
        </p:nvSpPr>
        <p:spPr>
          <a:xfrm>
            <a:off x="5486399" y="8115300"/>
            <a:ext cx="7315200" cy="36576"/>
          </a:xfrm>
          <a:custGeom>
            <a:avLst/>
            <a:gdLst/>
            <a:ahLst/>
            <a:cxnLst/>
            <a:rect l="l" t="t" r="r" b="b"/>
            <a:pathLst>
              <a:path w="7315200" h="36576">
                <a:moveTo>
                  <a:pt x="0" y="0"/>
                </a:moveTo>
                <a:lnTo>
                  <a:pt x="7315200" y="0"/>
                </a:lnTo>
                <a:lnTo>
                  <a:pt x="7315200" y="36576"/>
                </a:lnTo>
                <a:lnTo>
                  <a:pt x="0" y="365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A973B-2FD2-F821-8E3F-88E7E6923641}"/>
              </a:ext>
            </a:extLst>
          </p:cNvPr>
          <p:cNvSpPr txBox="1">
            <a:spLocks/>
          </p:cNvSpPr>
          <p:nvPr/>
        </p:nvSpPr>
        <p:spPr>
          <a:xfrm>
            <a:off x="457200" y="445830"/>
            <a:ext cx="7391400"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latin typeface="Aptos" panose="020B0004020202020204" pitchFamily="34" charset="0"/>
              </a:rPr>
              <a:t>Upcoming Meetings </a:t>
            </a:r>
          </a:p>
        </p:txBody>
      </p:sp>
      <p:sp>
        <p:nvSpPr>
          <p:cNvPr id="3" name="TextBox 2">
            <a:extLst>
              <a:ext uri="{FF2B5EF4-FFF2-40B4-BE49-F238E27FC236}">
                <a16:creationId xmlns:a16="http://schemas.microsoft.com/office/drawing/2014/main" id="{D7455CE3-6E2D-8B99-75EE-7D3E69E14F72}"/>
              </a:ext>
            </a:extLst>
          </p:cNvPr>
          <p:cNvSpPr txBox="1"/>
          <p:nvPr/>
        </p:nvSpPr>
        <p:spPr>
          <a:xfrm>
            <a:off x="1295400" y="1866900"/>
            <a:ext cx="15697200" cy="7478970"/>
          </a:xfrm>
          <a:prstGeom prst="rect">
            <a:avLst/>
          </a:prstGeom>
          <a:noFill/>
        </p:spPr>
        <p:txBody>
          <a:bodyPr wrap="square">
            <a:spAutoFit/>
          </a:bodyPr>
          <a:lstStyle/>
          <a:p>
            <a:pPr marL="285750" marR="0" indent="-285750">
              <a:buFont typeface="Arial" panose="020B0604020202020204" pitchFamily="34" charset="0"/>
              <a:buChar char="•"/>
            </a:pPr>
            <a:r>
              <a:rPr lang="en-US" sz="4000" b="1" dirty="0">
                <a:effectLst/>
                <a:latin typeface="Aptos" panose="020B0004020202020204" pitchFamily="34" charset="0"/>
                <a:ea typeface="Aptos" panose="020B0004020202020204" pitchFamily="34" charset="0"/>
                <a:cs typeface="Aptos" panose="020B0004020202020204" pitchFamily="34" charset="0"/>
              </a:rPr>
              <a:t>June 17 </a:t>
            </a:r>
            <a:r>
              <a:rPr lang="en-US" sz="4000" dirty="0">
                <a:effectLst/>
                <a:latin typeface="Aptos" panose="020B0004020202020204" pitchFamily="34" charset="0"/>
                <a:ea typeface="Aptos" panose="020B0004020202020204" pitchFamily="34" charset="0"/>
                <a:cs typeface="Aptos" panose="020B0004020202020204" pitchFamily="34" charset="0"/>
              </a:rPr>
              <a:t>(Horseshoe Grange) </a:t>
            </a:r>
          </a:p>
          <a:p>
            <a:pPr marL="742950" lvl="1" indent="-285750">
              <a:buFont typeface="Arial" panose="020B0604020202020204" pitchFamily="34" charset="0"/>
              <a:buChar char="•"/>
            </a:pPr>
            <a:r>
              <a:rPr lang="en-US" sz="4000" dirty="0">
                <a:effectLst/>
                <a:latin typeface="Aptos" panose="020B0004020202020204" pitchFamily="34" charset="0"/>
                <a:ea typeface="Aptos" panose="020B0004020202020204" pitchFamily="34" charset="0"/>
                <a:cs typeface="Aptos" panose="020B0004020202020204" pitchFamily="34" charset="0"/>
              </a:rPr>
              <a:t>WSDOT Deep Dive </a:t>
            </a:r>
          </a:p>
          <a:p>
            <a:pPr marL="285750" indent="-285750">
              <a:buFont typeface="Arial" panose="020B0604020202020204" pitchFamily="34" charset="0"/>
              <a:buChar char="•"/>
            </a:pPr>
            <a:r>
              <a:rPr lang="en-US" sz="4000" b="1" dirty="0">
                <a:latin typeface="Aptos" panose="020B0004020202020204" pitchFamily="34" charset="0"/>
                <a:ea typeface="Aptos" panose="020B0004020202020204" pitchFamily="34" charset="0"/>
                <a:cs typeface="Aptos" panose="020B0004020202020204" pitchFamily="34" charset="0"/>
              </a:rPr>
              <a:t>August 12</a:t>
            </a:r>
            <a:r>
              <a:rPr lang="en-US" sz="4000" dirty="0">
                <a:latin typeface="Aptos" panose="020B0004020202020204" pitchFamily="34" charset="0"/>
                <a:ea typeface="Aptos" panose="020B0004020202020204" pitchFamily="34" charset="0"/>
                <a:cs typeface="Aptos" panose="020B0004020202020204" pitchFamily="34" charset="0"/>
              </a:rPr>
              <a:t> (View Church) </a:t>
            </a:r>
          </a:p>
          <a:p>
            <a:pPr marL="742950" lvl="1" indent="-285750">
              <a:buFont typeface="Arial" panose="020B0604020202020204" pitchFamily="34" charset="0"/>
              <a:buChar char="•"/>
            </a:pPr>
            <a:r>
              <a:rPr lang="en-US" sz="4000" dirty="0">
                <a:effectLst/>
                <a:latin typeface="Aptos" panose="020B0004020202020204" pitchFamily="34" charset="0"/>
                <a:ea typeface="Aptos" panose="020B0004020202020204" pitchFamily="34" charset="0"/>
                <a:cs typeface="Aptos" panose="020B0004020202020204" pitchFamily="34" charset="0"/>
              </a:rPr>
              <a:t>Comm</a:t>
            </a:r>
            <a:r>
              <a:rPr lang="en-US" sz="4000" dirty="0">
                <a:latin typeface="Aptos" panose="020B0004020202020204" pitchFamily="34" charset="0"/>
                <a:ea typeface="Aptos" panose="020B0004020202020204" pitchFamily="34" charset="0"/>
                <a:cs typeface="Aptos" panose="020B0004020202020204" pitchFamily="34" charset="0"/>
              </a:rPr>
              <a:t>unity BBQ</a:t>
            </a:r>
          </a:p>
          <a:p>
            <a:pPr marL="742950" lvl="1" indent="-285750">
              <a:buFont typeface="Arial" panose="020B0604020202020204" pitchFamily="34" charset="0"/>
              <a:buChar char="•"/>
            </a:pPr>
            <a:r>
              <a:rPr lang="en-US" sz="4000" dirty="0">
                <a:effectLst/>
                <a:latin typeface="Aptos" panose="020B0004020202020204" pitchFamily="34" charset="0"/>
                <a:ea typeface="Aptos" panose="020B0004020202020204" pitchFamily="34" charset="0"/>
                <a:cs typeface="Aptos" panose="020B0004020202020204" pitchFamily="34" charset="0"/>
              </a:rPr>
              <a:t>Snohomish County Sheriff</a:t>
            </a:r>
          </a:p>
          <a:p>
            <a:pPr marL="742950" lvl="1" indent="-285750">
              <a:buFont typeface="Arial" panose="020B0604020202020204" pitchFamily="34" charset="0"/>
              <a:buChar char="•"/>
            </a:pPr>
            <a:r>
              <a:rPr lang="en-US" sz="4000" dirty="0">
                <a:latin typeface="Aptos" panose="020B0004020202020204" pitchFamily="34" charset="0"/>
                <a:ea typeface="Aptos" panose="020B0004020202020204" pitchFamily="34" charset="0"/>
                <a:cs typeface="Aptos" panose="020B0004020202020204" pitchFamily="34" charset="0"/>
              </a:rPr>
              <a:t>Fire Department</a:t>
            </a:r>
          </a:p>
          <a:p>
            <a:pPr marL="742950" lvl="1" indent="-285750">
              <a:buFont typeface="Arial" panose="020B0604020202020204" pitchFamily="34" charset="0"/>
              <a:buChar char="•"/>
            </a:pPr>
            <a:r>
              <a:rPr lang="en-US" sz="4000" dirty="0">
                <a:effectLst/>
                <a:latin typeface="Aptos" panose="020B0004020202020204" pitchFamily="34" charset="0"/>
                <a:ea typeface="Aptos" panose="020B0004020202020204" pitchFamily="34" charset="0"/>
                <a:cs typeface="Aptos" panose="020B0004020202020204" pitchFamily="34" charset="0"/>
              </a:rPr>
              <a:t>Michael </a:t>
            </a:r>
            <a:r>
              <a:rPr lang="en-US" sz="4000" dirty="0" err="1">
                <a:effectLst/>
                <a:latin typeface="Aptos" panose="020B0004020202020204" pitchFamily="34" charset="0"/>
                <a:ea typeface="Aptos" panose="020B0004020202020204" pitchFamily="34" charset="0"/>
                <a:cs typeface="Aptos" panose="020B0004020202020204" pitchFamily="34" charset="0"/>
              </a:rPr>
              <a:t>Ervick</a:t>
            </a:r>
            <a:r>
              <a:rPr lang="en-US" sz="4000" dirty="0">
                <a:effectLst/>
                <a:latin typeface="Aptos" panose="020B0004020202020204" pitchFamily="34" charset="0"/>
                <a:ea typeface="Aptos" panose="020B0004020202020204" pitchFamily="34" charset="0"/>
                <a:cs typeface="Aptos" panose="020B0004020202020204" pitchFamily="34" charset="0"/>
              </a:rPr>
              <a:t> </a:t>
            </a:r>
          </a:p>
          <a:p>
            <a:pPr marL="285750" indent="-285750">
              <a:buFont typeface="Arial" panose="020B0604020202020204" pitchFamily="34" charset="0"/>
              <a:buChar char="•"/>
            </a:pPr>
            <a:r>
              <a:rPr lang="en-US" sz="4000" b="1" dirty="0">
                <a:latin typeface="Aptos" panose="020B0004020202020204" pitchFamily="34" charset="0"/>
                <a:ea typeface="Aptos" panose="020B0004020202020204" pitchFamily="34" charset="0"/>
                <a:cs typeface="Aptos" panose="020B0004020202020204" pitchFamily="34" charset="0"/>
              </a:rPr>
              <a:t>September 23 </a:t>
            </a:r>
            <a:r>
              <a:rPr lang="en-US" sz="4000" dirty="0">
                <a:latin typeface="Aptos" panose="020B0004020202020204" pitchFamily="34" charset="0"/>
                <a:ea typeface="Aptos" panose="020B0004020202020204" pitchFamily="34" charset="0"/>
                <a:cs typeface="Aptos" panose="020B0004020202020204" pitchFamily="34" charset="0"/>
              </a:rPr>
              <a:t>(</a:t>
            </a:r>
            <a:r>
              <a:rPr lang="en-US" sz="4000" dirty="0">
                <a:effectLst/>
                <a:latin typeface="Aptos" panose="020B0004020202020204" pitchFamily="34" charset="0"/>
                <a:ea typeface="Aptos" panose="020B0004020202020204" pitchFamily="34" charset="0"/>
                <a:cs typeface="Aptos" panose="020B0004020202020204" pitchFamily="34" charset="0"/>
              </a:rPr>
              <a:t>Horseshoe Grange</a:t>
            </a:r>
            <a:r>
              <a:rPr lang="en-US" sz="4000" dirty="0">
                <a:latin typeface="Aptos" panose="020B0004020202020204" pitchFamily="34" charset="0"/>
                <a:ea typeface="Aptos" panose="020B0004020202020204" pitchFamily="34" charset="0"/>
                <a:cs typeface="Aptos" panose="020B0004020202020204" pitchFamily="34" charset="0"/>
              </a:rPr>
              <a:t>) </a:t>
            </a:r>
          </a:p>
          <a:p>
            <a:pPr marL="742950" lvl="1" indent="-285750">
              <a:buFont typeface="Arial" panose="020B0604020202020204" pitchFamily="34" charset="0"/>
              <a:buChar char="•"/>
            </a:pPr>
            <a:r>
              <a:rPr lang="en-US" sz="4000" dirty="0">
                <a:effectLst/>
                <a:latin typeface="Aptos" panose="020B0004020202020204" pitchFamily="34" charset="0"/>
                <a:ea typeface="Aptos" panose="020B0004020202020204" pitchFamily="34" charset="0"/>
                <a:cs typeface="Aptos" panose="020B0004020202020204" pitchFamily="34" charset="0"/>
              </a:rPr>
              <a:t>Townhall </a:t>
            </a:r>
          </a:p>
          <a:p>
            <a:pPr marL="1200150" lvl="2" indent="-285750">
              <a:buFont typeface="Arial" panose="020B0604020202020204" pitchFamily="34" charset="0"/>
              <a:buChar char="•"/>
            </a:pPr>
            <a:r>
              <a:rPr lang="en-US" sz="4000" dirty="0">
                <a:latin typeface="Aptos" panose="020B0004020202020204" pitchFamily="34" charset="0"/>
                <a:ea typeface="Aptos" panose="020B0004020202020204" pitchFamily="34" charset="0"/>
                <a:cs typeface="Aptos" panose="020B0004020202020204" pitchFamily="34" charset="0"/>
              </a:rPr>
              <a:t>Representative April Berg</a:t>
            </a:r>
          </a:p>
          <a:p>
            <a:pPr marL="1200150" lvl="2" indent="-285750">
              <a:buFont typeface="Arial" panose="020B0604020202020204" pitchFamily="34" charset="0"/>
              <a:buChar char="•"/>
            </a:pPr>
            <a:r>
              <a:rPr lang="en-US" sz="4000" dirty="0">
                <a:latin typeface="Aptos" panose="020B0004020202020204" pitchFamily="34" charset="0"/>
                <a:ea typeface="Aptos" panose="020B0004020202020204" pitchFamily="34" charset="0"/>
                <a:cs typeface="Aptos" panose="020B0004020202020204" pitchFamily="34" charset="0"/>
              </a:rPr>
              <a:t>Representative Brandy Donaghy</a:t>
            </a:r>
          </a:p>
          <a:p>
            <a:pPr marL="1200150" lvl="2" indent="-285750">
              <a:buFont typeface="Arial" panose="020B0604020202020204" pitchFamily="34" charset="0"/>
              <a:buChar char="•"/>
            </a:pPr>
            <a:r>
              <a:rPr lang="en-US" sz="4000" dirty="0">
                <a:latin typeface="Aptos" panose="020B0004020202020204" pitchFamily="34" charset="0"/>
              </a:rPr>
              <a:t>Senator John Lovick</a:t>
            </a:r>
            <a:endParaRPr lang="en-US" sz="4000" dirty="0">
              <a:latin typeface="Aptos" panose="020B0004020202020204" pitchFamily="34" charset="0"/>
              <a:ea typeface="Aptos" panose="020B0004020202020204" pitchFamily="34" charset="0"/>
              <a:cs typeface="Aptos" panose="020B0004020202020204" pitchFamily="34" charset="0"/>
            </a:endParaRPr>
          </a:p>
        </p:txBody>
      </p:sp>
      <p:sp>
        <p:nvSpPr>
          <p:cNvPr id="4" name="Freeform 16">
            <a:extLst>
              <a:ext uri="{FF2B5EF4-FFF2-40B4-BE49-F238E27FC236}">
                <a16:creationId xmlns:a16="http://schemas.microsoft.com/office/drawing/2014/main" id="{824F3711-5AC0-49D2-498E-7502F0B7D5D6}"/>
              </a:ext>
            </a:extLst>
          </p:cNvPr>
          <p:cNvSpPr/>
          <p:nvPr/>
        </p:nvSpPr>
        <p:spPr>
          <a:xfrm>
            <a:off x="10439400" y="4272892"/>
            <a:ext cx="7594201" cy="5089307"/>
          </a:xfrm>
          <a:custGeom>
            <a:avLst/>
            <a:gdLst/>
            <a:ahLst/>
            <a:cxnLst/>
            <a:rect l="l" t="t" r="r" b="b"/>
            <a:pathLst>
              <a:path w="7594201" h="5089307">
                <a:moveTo>
                  <a:pt x="0" y="0"/>
                </a:moveTo>
                <a:lnTo>
                  <a:pt x="7594200" y="0"/>
                </a:lnTo>
                <a:lnTo>
                  <a:pt x="7594200" y="5089307"/>
                </a:lnTo>
                <a:lnTo>
                  <a:pt x="0" y="5089307"/>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2208295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A10D-F02B-7E4A-EF4B-31D3F8084B54}"/>
              </a:ext>
            </a:extLst>
          </p:cNvPr>
          <p:cNvSpPr>
            <a:spLocks noGrp="1"/>
          </p:cNvSpPr>
          <p:nvPr>
            <p:ph type="title"/>
          </p:nvPr>
        </p:nvSpPr>
        <p:spPr>
          <a:xfrm>
            <a:off x="1295400" y="647700"/>
            <a:ext cx="7391400" cy="1143000"/>
          </a:xfrm>
        </p:spPr>
        <p:txBody>
          <a:bodyPr>
            <a:normAutofit fontScale="90000"/>
          </a:bodyPr>
          <a:lstStyle/>
          <a:p>
            <a:r>
              <a:rPr lang="en-US" sz="5400" b="1" dirty="0">
                <a:latin typeface="Aptos" panose="020B0004020202020204" pitchFamily="34" charset="0"/>
              </a:rPr>
              <a:t>Why Are We Here Tonight</a:t>
            </a:r>
          </a:p>
        </p:txBody>
      </p:sp>
      <p:sp>
        <p:nvSpPr>
          <p:cNvPr id="4" name="TextBox 3">
            <a:extLst>
              <a:ext uri="{FF2B5EF4-FFF2-40B4-BE49-F238E27FC236}">
                <a16:creationId xmlns:a16="http://schemas.microsoft.com/office/drawing/2014/main" id="{0F80468F-B9BE-9317-83E8-D88FC944E058}"/>
              </a:ext>
            </a:extLst>
          </p:cNvPr>
          <p:cNvSpPr txBox="1"/>
          <p:nvPr/>
        </p:nvSpPr>
        <p:spPr>
          <a:xfrm>
            <a:off x="1295400" y="2095500"/>
            <a:ext cx="15697200" cy="2554545"/>
          </a:xfrm>
          <a:prstGeom prst="rect">
            <a:avLst/>
          </a:prstGeom>
          <a:noFill/>
        </p:spPr>
        <p:txBody>
          <a:bodyPr wrap="square">
            <a:spAutoFit/>
          </a:bodyPr>
          <a:lstStyle/>
          <a:p>
            <a:pPr marL="285750" marR="0" indent="-285750">
              <a:buFont typeface="Arial" panose="020B0604020202020204" pitchFamily="34" charset="0"/>
              <a:buChar char="•"/>
            </a:pPr>
            <a:r>
              <a:rPr lang="en-US" sz="4000" dirty="0">
                <a:effectLst/>
                <a:latin typeface="Aptos" panose="020B0004020202020204" pitchFamily="34" charset="0"/>
                <a:ea typeface="Aptos" panose="020B0004020202020204" pitchFamily="34" charset="0"/>
                <a:cs typeface="Aptos" panose="020B0004020202020204" pitchFamily="34" charset="0"/>
              </a:rPr>
              <a:t>Hanger 420 is violating the 10,000 ft rule per </a:t>
            </a:r>
            <a:r>
              <a:rPr lang="en-US" sz="4000" b="1" u="sng" dirty="0">
                <a:effectLst/>
                <a:latin typeface="Aptos" panose="020B0004020202020204" pitchFamily="34" charset="0"/>
                <a:ea typeface="Aptos" panose="020B0004020202020204" pitchFamily="34" charset="0"/>
                <a:cs typeface="Aptos" panose="020B0004020202020204" pitchFamily="34" charset="0"/>
              </a:rPr>
              <a:t>County Code 30.28.120</a:t>
            </a:r>
            <a:r>
              <a:rPr lang="en-US" sz="4000" dirty="0">
                <a:effectLst/>
                <a:latin typeface="Aptos" panose="020B0004020202020204" pitchFamily="34" charset="0"/>
                <a:ea typeface="Aptos" panose="020B0004020202020204" pitchFamily="34" charset="0"/>
                <a:cs typeface="Aptos" panose="020B0004020202020204" pitchFamily="34" charset="0"/>
              </a:rPr>
              <a:t>  </a:t>
            </a:r>
          </a:p>
          <a:p>
            <a:pPr marL="285750" marR="0" indent="-285750">
              <a:buFont typeface="Arial" panose="020B0604020202020204" pitchFamily="34" charset="0"/>
              <a:buChar char="•"/>
            </a:pPr>
            <a:r>
              <a:rPr lang="en-US" sz="4000" dirty="0">
                <a:latin typeface="Aptos" panose="020B0004020202020204" pitchFamily="34" charset="0"/>
                <a:ea typeface="Aptos" panose="020B0004020202020204" pitchFamily="34" charset="0"/>
                <a:cs typeface="Aptos" panose="020B0004020202020204" pitchFamily="34" charset="0"/>
              </a:rPr>
              <a:t>Ignoring violation could </a:t>
            </a:r>
            <a:r>
              <a:rPr lang="en-US" sz="4000" dirty="0">
                <a:effectLst/>
                <a:latin typeface="Aptos" panose="020B0004020202020204" pitchFamily="34" charset="0"/>
                <a:ea typeface="Aptos" panose="020B0004020202020204" pitchFamily="34" charset="0"/>
                <a:cs typeface="Aptos" panose="020B0004020202020204" pitchFamily="34" charset="0"/>
              </a:rPr>
              <a:t>invite future willful code violations in Clearview's Rural Commercial zone leading to additional marijuana shops and dispensaries</a:t>
            </a:r>
          </a:p>
        </p:txBody>
      </p:sp>
      <p:sp>
        <p:nvSpPr>
          <p:cNvPr id="7" name="Freeform 3">
            <a:extLst>
              <a:ext uri="{FF2B5EF4-FFF2-40B4-BE49-F238E27FC236}">
                <a16:creationId xmlns:a16="http://schemas.microsoft.com/office/drawing/2014/main" id="{9044276D-60A2-2627-0A14-37682DD4B595}"/>
              </a:ext>
            </a:extLst>
          </p:cNvPr>
          <p:cNvSpPr/>
          <p:nvPr/>
        </p:nvSpPr>
        <p:spPr>
          <a:xfrm>
            <a:off x="0" y="5981700"/>
            <a:ext cx="18288000" cy="4495801"/>
          </a:xfrm>
          <a:custGeom>
            <a:avLst/>
            <a:gdLst/>
            <a:ahLst/>
            <a:cxnLst/>
            <a:rect l="l" t="t" r="r" b="b"/>
            <a:pathLst>
              <a:path w="812800" h="2976105">
                <a:moveTo>
                  <a:pt x="0" y="0"/>
                </a:moveTo>
                <a:lnTo>
                  <a:pt x="812800" y="0"/>
                </a:lnTo>
                <a:lnTo>
                  <a:pt x="812800" y="2976105"/>
                </a:lnTo>
                <a:lnTo>
                  <a:pt x="0" y="2976105"/>
                </a:lnTo>
                <a:lnTo>
                  <a:pt x="0" y="0"/>
                </a:lnTo>
              </a:path>
            </a:pathLst>
          </a:custGeom>
          <a:solidFill>
            <a:srgbClr val="5F801D"/>
          </a:solidFill>
        </p:spPr>
        <p:txBody>
          <a:bodyPr/>
          <a:lstStyle/>
          <a:p>
            <a:endParaRPr lang="en-US"/>
          </a:p>
        </p:txBody>
      </p:sp>
      <p:sp>
        <p:nvSpPr>
          <p:cNvPr id="8" name="TextBox 7">
            <a:extLst>
              <a:ext uri="{FF2B5EF4-FFF2-40B4-BE49-F238E27FC236}">
                <a16:creationId xmlns:a16="http://schemas.microsoft.com/office/drawing/2014/main" id="{3AD7F705-7B96-9A38-B1F7-F7A9C2F13FB0}"/>
              </a:ext>
            </a:extLst>
          </p:cNvPr>
          <p:cNvSpPr txBox="1"/>
          <p:nvPr/>
        </p:nvSpPr>
        <p:spPr>
          <a:xfrm>
            <a:off x="1295400" y="7238201"/>
            <a:ext cx="16040100" cy="1569660"/>
          </a:xfrm>
          <a:prstGeom prst="rect">
            <a:avLst/>
          </a:prstGeom>
          <a:noFill/>
        </p:spPr>
        <p:txBody>
          <a:bodyPr wrap="square" rtlCol="0">
            <a:spAutoFit/>
          </a:bodyPr>
          <a:lstStyle/>
          <a:p>
            <a:pPr>
              <a:spcBef>
                <a:spcPts val="600"/>
              </a:spcBef>
              <a:spcAft>
                <a:spcPts val="600"/>
              </a:spcAft>
            </a:pPr>
            <a:r>
              <a:rPr lang="en-US" sz="4800" b="1" dirty="0">
                <a:solidFill>
                  <a:schemeClr val="bg1"/>
                </a:solidFill>
                <a:latin typeface="Aptos" panose="020B0004020202020204" pitchFamily="34" charset="0"/>
                <a:ea typeface="Aptos" panose="020B0004020202020204" pitchFamily="34" charset="0"/>
                <a:cs typeface="Aptos" panose="020B0004020202020204" pitchFamily="34" charset="0"/>
              </a:rPr>
              <a:t>Will cover WHY Hanger 420 is allowed to violate the 10,000 ft rule on following slides. </a:t>
            </a:r>
            <a:endParaRPr lang="en-US" sz="4800" dirty="0">
              <a:solidFill>
                <a:schemeClr val="bg1"/>
              </a:solidFill>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004598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C7AE15-902E-7D15-1976-62E551DEB898}"/>
              </a:ext>
            </a:extLst>
          </p:cNvPr>
          <p:cNvSpPr txBox="1"/>
          <p:nvPr/>
        </p:nvSpPr>
        <p:spPr>
          <a:xfrm>
            <a:off x="685800" y="1562100"/>
            <a:ext cx="16383000" cy="5447645"/>
          </a:xfrm>
          <a:prstGeom prst="rect">
            <a:avLst/>
          </a:prstGeom>
          <a:noFill/>
        </p:spPr>
        <p:txBody>
          <a:bodyPr wrap="square">
            <a:spAutoFit/>
          </a:bodyPr>
          <a:lstStyle/>
          <a:p>
            <a:pPr algn="l">
              <a:spcAft>
                <a:spcPts val="600"/>
              </a:spcAft>
            </a:pPr>
            <a:r>
              <a:rPr lang="en-US" sz="3600" b="1" dirty="0">
                <a:latin typeface="Aptos" panose="020B0004020202020204" pitchFamily="34" charset="0"/>
              </a:rPr>
              <a:t>Snohomish County Code (SCC): </a:t>
            </a:r>
          </a:p>
          <a:p>
            <a:pPr algn="l">
              <a:spcAft>
                <a:spcPts val="600"/>
              </a:spcAft>
            </a:pPr>
            <a:r>
              <a:rPr lang="en-US" sz="3200" dirty="0">
                <a:latin typeface="Aptos" panose="020B0004020202020204" pitchFamily="34" charset="0"/>
              </a:rPr>
              <a:t>C</a:t>
            </a:r>
            <a:r>
              <a:rPr lang="en-US" sz="3200" b="0" i="0" dirty="0">
                <a:effectLst/>
                <a:latin typeface="Aptos" panose="020B0004020202020204" pitchFamily="34" charset="0"/>
              </a:rPr>
              <a:t>omprehensive collection of all the permanent laws and regulations that govern various aspects of life in Snohomish County. It includes rules on topics such as zoning, public safety, health, and business regulations</a:t>
            </a:r>
          </a:p>
          <a:p>
            <a:pPr algn="l">
              <a:spcAft>
                <a:spcPts val="600"/>
              </a:spcAft>
            </a:pPr>
            <a:r>
              <a:rPr lang="en-US" sz="3200" b="1" i="1" u="sng" dirty="0">
                <a:effectLst/>
                <a:highlight>
                  <a:srgbClr val="FFFF00"/>
                </a:highlight>
                <a:latin typeface="Aptos" panose="020B0004020202020204" pitchFamily="34" charset="0"/>
              </a:rPr>
              <a:t>The SCC is continuously updated as new ordinances are passed and incorporated into the code</a:t>
            </a:r>
            <a:r>
              <a:rPr lang="en-US" sz="3200" b="1" i="1" u="sng" dirty="0">
                <a:highlight>
                  <a:srgbClr val="FFFF00"/>
                </a:highlight>
                <a:latin typeface="Aptos" panose="020B0004020202020204" pitchFamily="34" charset="0"/>
              </a:rPr>
              <a:t>. </a:t>
            </a:r>
          </a:p>
          <a:p>
            <a:pPr>
              <a:spcAft>
                <a:spcPts val="600"/>
              </a:spcAft>
            </a:pPr>
            <a:r>
              <a:rPr lang="en-US" sz="3600" b="1" dirty="0">
                <a:latin typeface="Aptos" panose="020B0004020202020204" pitchFamily="34" charset="0"/>
              </a:rPr>
              <a:t>Snohomish County Ordinances: </a:t>
            </a:r>
          </a:p>
          <a:p>
            <a:pPr algn="l">
              <a:spcAft>
                <a:spcPts val="600"/>
              </a:spcAft>
            </a:pPr>
            <a:r>
              <a:rPr lang="en-US" sz="3200" dirty="0">
                <a:latin typeface="Aptos" panose="020B0004020202020204" pitchFamily="34" charset="0"/>
              </a:rPr>
              <a:t>Specific legislative acts passed by the Snohomish County Council. Ordinances can create new laws, amend existing laws, or repeal old ones. Once an ordinance is passed and becomes effective, it is codified into the Snohomish County Code. </a:t>
            </a:r>
          </a:p>
        </p:txBody>
      </p:sp>
    </p:spTree>
    <p:extLst>
      <p:ext uri="{BB962C8B-B14F-4D97-AF65-F5344CB8AC3E}">
        <p14:creationId xmlns:p14="http://schemas.microsoft.com/office/powerpoint/2010/main" val="260043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089F02-50A7-3509-BB6A-0A5A5A340CCB}"/>
              </a:ext>
            </a:extLst>
          </p:cNvPr>
          <p:cNvSpPr txBox="1"/>
          <p:nvPr/>
        </p:nvSpPr>
        <p:spPr>
          <a:xfrm>
            <a:off x="391141" y="654044"/>
            <a:ext cx="7000259" cy="7032694"/>
          </a:xfrm>
          <a:prstGeom prst="rect">
            <a:avLst/>
          </a:prstGeom>
          <a:noFill/>
        </p:spPr>
        <p:txBody>
          <a:bodyPr wrap="square">
            <a:spAutoFit/>
          </a:bodyPr>
          <a:lstStyle/>
          <a:p>
            <a:pPr marL="0" marR="0">
              <a:spcBef>
                <a:spcPts val="1200"/>
              </a:spcBef>
              <a:buNone/>
            </a:pPr>
            <a:r>
              <a:rPr lang="en-US" sz="3200" dirty="0">
                <a:effectLst/>
                <a:latin typeface="Aptos" panose="020B0004020202020204" pitchFamily="34" charset="0"/>
                <a:ea typeface="Aptos" panose="020B0004020202020204" pitchFamily="34" charset="0"/>
                <a:cs typeface="Aptos" panose="020B0004020202020204" pitchFamily="34" charset="0"/>
              </a:rPr>
              <a:t> </a:t>
            </a:r>
            <a:r>
              <a:rPr lang="en-US" sz="3200" b="1" dirty="0">
                <a:latin typeface="Aptos" panose="020B0004020202020204" pitchFamily="34" charset="0"/>
              </a:rPr>
              <a:t>County Code </a:t>
            </a:r>
            <a:r>
              <a:rPr lang="en-US" sz="3200" b="1" dirty="0">
                <a:effectLst/>
                <a:latin typeface="Aptos" panose="020B0004020202020204" pitchFamily="34" charset="0"/>
                <a:ea typeface="Aptos" panose="020B0004020202020204" pitchFamily="34" charset="0"/>
                <a:cs typeface="Aptos" panose="020B0004020202020204" pitchFamily="34" charset="0"/>
              </a:rPr>
              <a:t>Timeline: </a:t>
            </a:r>
          </a:p>
          <a:p>
            <a:pPr marL="285750" indent="-285750">
              <a:spcBef>
                <a:spcPts val="600"/>
              </a:spcBef>
              <a:spcAft>
                <a:spcPts val="600"/>
              </a:spcAft>
              <a:buFont typeface="Arial" panose="020B0604020202020204" pitchFamily="34" charset="0"/>
              <a:buChar char="•"/>
            </a:pPr>
            <a:r>
              <a:rPr lang="en-US" sz="3200" b="1" dirty="0">
                <a:effectLst/>
                <a:latin typeface="Aptos" panose="020B0004020202020204" pitchFamily="34" charset="0"/>
                <a:ea typeface="Aptos" panose="020B0004020202020204" pitchFamily="34" charset="0"/>
                <a:cs typeface="Aptos" panose="020B0004020202020204" pitchFamily="34" charset="0"/>
              </a:rPr>
              <a:t>2012: </a:t>
            </a:r>
            <a:r>
              <a:rPr lang="en-US" sz="3200" dirty="0">
                <a:effectLst/>
                <a:latin typeface="Aptos" panose="020B0004020202020204" pitchFamily="34" charset="0"/>
                <a:ea typeface="Aptos" panose="020B0004020202020204" pitchFamily="34" charset="0"/>
                <a:cs typeface="Aptos" panose="020B0004020202020204" pitchFamily="34" charset="0"/>
              </a:rPr>
              <a:t>recreational marijuana use legalized in Washington State</a:t>
            </a:r>
            <a:endParaRPr lang="en-US" sz="3200" dirty="0">
              <a:latin typeface="Aptos" panose="020B0004020202020204" pitchFamily="34" charset="0"/>
              <a:ea typeface="Aptos" panose="020B0004020202020204" pitchFamily="34" charset="0"/>
              <a:cs typeface="Aptos" panose="020B0004020202020204" pitchFamily="34" charset="0"/>
            </a:endParaRPr>
          </a:p>
          <a:p>
            <a:pPr marL="285750" indent="-285750">
              <a:spcBef>
                <a:spcPts val="600"/>
              </a:spcBef>
              <a:spcAft>
                <a:spcPts val="600"/>
              </a:spcAft>
              <a:buFont typeface="Arial" panose="020B0604020202020204" pitchFamily="34" charset="0"/>
              <a:buChar char="•"/>
            </a:pPr>
            <a:r>
              <a:rPr lang="en-US" sz="3200" b="1" dirty="0">
                <a:effectLst/>
                <a:latin typeface="Aptos" panose="020B0004020202020204" pitchFamily="34" charset="0"/>
                <a:ea typeface="Aptos" panose="020B0004020202020204" pitchFamily="34" charset="0"/>
                <a:cs typeface="Aptos" panose="020B0004020202020204" pitchFamily="34" charset="0"/>
              </a:rPr>
              <a:t>2012-2016:</a:t>
            </a:r>
            <a:r>
              <a:rPr lang="en-US" sz="3200" dirty="0">
                <a:effectLst/>
                <a:latin typeface="Aptos" panose="020B0004020202020204" pitchFamily="34" charset="0"/>
                <a:ea typeface="Aptos" panose="020B0004020202020204" pitchFamily="34" charset="0"/>
                <a:cs typeface="Aptos" panose="020B0004020202020204" pitchFamily="34" charset="0"/>
              </a:rPr>
              <a:t> marijuana shops and medical marijuana dispensaries proliferated along Highway 9  </a:t>
            </a:r>
          </a:p>
          <a:p>
            <a:pPr marL="285750" indent="-285750">
              <a:spcBef>
                <a:spcPts val="600"/>
              </a:spcBef>
              <a:spcAft>
                <a:spcPts val="600"/>
              </a:spcAft>
              <a:buFont typeface="Arial" panose="020B0604020202020204" pitchFamily="34" charset="0"/>
              <a:buChar char="•"/>
            </a:pPr>
            <a:r>
              <a:rPr lang="en-US" sz="3200" b="1" dirty="0">
                <a:effectLst/>
                <a:latin typeface="Aptos" panose="020B0004020202020204" pitchFamily="34" charset="0"/>
                <a:ea typeface="Aptos" panose="020B0004020202020204" pitchFamily="34" charset="0"/>
                <a:cs typeface="Aptos" panose="020B0004020202020204" pitchFamily="34" charset="0"/>
              </a:rPr>
              <a:t>2023: </a:t>
            </a:r>
            <a:r>
              <a:rPr lang="en-US" sz="3200" dirty="0">
                <a:effectLst/>
                <a:latin typeface="Aptos" panose="020B0004020202020204" pitchFamily="34" charset="0"/>
                <a:ea typeface="Aptos" panose="020B0004020202020204" pitchFamily="34" charset="0"/>
                <a:cs typeface="Aptos" panose="020B0004020202020204" pitchFamily="34" charset="0"/>
              </a:rPr>
              <a:t>Clearview Community Association helped pass rules controlling the spacing of marijuana shops in our Rural Commercial area, as well as other rural areas in the county. </a:t>
            </a:r>
          </a:p>
          <a:p>
            <a:pPr marL="285750" indent="-285750">
              <a:spcBef>
                <a:spcPts val="600"/>
              </a:spcBef>
              <a:spcAft>
                <a:spcPts val="600"/>
              </a:spcAft>
              <a:buFont typeface="Arial" panose="020B0604020202020204" pitchFamily="34" charset="0"/>
              <a:buChar char="•"/>
            </a:pPr>
            <a:r>
              <a:rPr lang="en-US" sz="3200" b="1" u="sng" dirty="0">
                <a:latin typeface="Aptos" panose="020B0004020202020204" pitchFamily="34" charset="0"/>
                <a:ea typeface="Aptos" panose="020B0004020202020204" pitchFamily="34" charset="0"/>
                <a:cs typeface="Aptos" panose="020B0004020202020204" pitchFamily="34" charset="0"/>
              </a:rPr>
              <a:t>P</a:t>
            </a:r>
            <a:r>
              <a:rPr lang="en-US" sz="3200" b="1" u="sng" dirty="0">
                <a:effectLst/>
                <a:latin typeface="Aptos" panose="020B0004020202020204" pitchFamily="34" charset="0"/>
                <a:ea typeface="Aptos" panose="020B0004020202020204" pitchFamily="34" charset="0"/>
                <a:cs typeface="Aptos" panose="020B0004020202020204" pitchFamily="34" charset="0"/>
              </a:rPr>
              <a:t>assed as County Code 30.28.120</a:t>
            </a:r>
            <a:r>
              <a:rPr lang="en-US" sz="3200" dirty="0">
                <a:effectLst/>
                <a:latin typeface="Aptos" panose="020B0004020202020204" pitchFamily="34" charset="0"/>
                <a:ea typeface="Aptos" panose="020B0004020202020204" pitchFamily="34" charset="0"/>
                <a:cs typeface="Aptos" panose="020B0004020202020204" pitchFamily="34" charset="0"/>
              </a:rPr>
              <a:t>.  </a:t>
            </a:r>
            <a:endParaRPr lang="en-US" sz="3200" dirty="0">
              <a:latin typeface="Aptos" panose="020B0004020202020204" pitchFamily="34" charset="0"/>
              <a:ea typeface="Aptos" panose="020B0004020202020204" pitchFamily="34" charset="0"/>
              <a:cs typeface="Aptos" panose="020B0004020202020204" pitchFamily="34" charset="0"/>
            </a:endParaRPr>
          </a:p>
        </p:txBody>
      </p:sp>
      <p:grpSp>
        <p:nvGrpSpPr>
          <p:cNvPr id="4" name="Group 2">
            <a:extLst>
              <a:ext uri="{FF2B5EF4-FFF2-40B4-BE49-F238E27FC236}">
                <a16:creationId xmlns:a16="http://schemas.microsoft.com/office/drawing/2014/main" id="{8FA54058-B103-33BC-EEED-86BA5D9B12E6}"/>
              </a:ext>
            </a:extLst>
          </p:cNvPr>
          <p:cNvGrpSpPr/>
          <p:nvPr/>
        </p:nvGrpSpPr>
        <p:grpSpPr>
          <a:xfrm>
            <a:off x="7543800" y="-11061"/>
            <a:ext cx="10744200" cy="10287000"/>
            <a:chOff x="0" y="0"/>
            <a:chExt cx="812800" cy="2976105"/>
          </a:xfrm>
        </p:grpSpPr>
        <p:sp>
          <p:nvSpPr>
            <p:cNvPr id="5" name="Freeform 3">
              <a:extLst>
                <a:ext uri="{FF2B5EF4-FFF2-40B4-BE49-F238E27FC236}">
                  <a16:creationId xmlns:a16="http://schemas.microsoft.com/office/drawing/2014/main" id="{EE341153-ACE9-61F4-E593-7B596D2497ED}"/>
                </a:ext>
              </a:extLst>
            </p:cNvPr>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lnTo>
                    <a:pt x="0" y="0"/>
                  </a:lnTo>
                </a:path>
              </a:pathLst>
            </a:custGeom>
            <a:solidFill>
              <a:srgbClr val="5F801D"/>
            </a:solidFill>
          </p:spPr>
          <p:txBody>
            <a:bodyPr/>
            <a:lstStyle/>
            <a:p>
              <a:endParaRPr lang="en-US"/>
            </a:p>
          </p:txBody>
        </p:sp>
        <p:sp>
          <p:nvSpPr>
            <p:cNvPr id="6" name="TextBox 4">
              <a:extLst>
                <a:ext uri="{FF2B5EF4-FFF2-40B4-BE49-F238E27FC236}">
                  <a16:creationId xmlns:a16="http://schemas.microsoft.com/office/drawing/2014/main" id="{9ED3D805-869E-AF34-4425-CEDBA469B957}"/>
                </a:ext>
              </a:extLst>
            </p:cNvPr>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7" name="TextBox 6">
            <a:extLst>
              <a:ext uri="{FF2B5EF4-FFF2-40B4-BE49-F238E27FC236}">
                <a16:creationId xmlns:a16="http://schemas.microsoft.com/office/drawing/2014/main" id="{A930239D-618A-3022-528A-2B49E9389E45}"/>
              </a:ext>
            </a:extLst>
          </p:cNvPr>
          <p:cNvSpPr txBox="1"/>
          <p:nvPr/>
        </p:nvSpPr>
        <p:spPr>
          <a:xfrm>
            <a:off x="7699888" y="1028700"/>
            <a:ext cx="3060290" cy="7863691"/>
          </a:xfrm>
          <a:prstGeom prst="rect">
            <a:avLst/>
          </a:prstGeom>
          <a:noFill/>
        </p:spPr>
        <p:txBody>
          <a:bodyPr wrap="square" rtlCol="0">
            <a:spAutoFit/>
          </a:bodyPr>
          <a:lstStyle/>
          <a:p>
            <a:pPr>
              <a:spcBef>
                <a:spcPts val="600"/>
              </a:spcBef>
              <a:spcAft>
                <a:spcPts val="600"/>
              </a:spcAft>
            </a:pPr>
            <a:r>
              <a:rPr lang="en-US" sz="3000" b="1" dirty="0">
                <a:solidFill>
                  <a:schemeClr val="bg1"/>
                </a:solidFill>
                <a:latin typeface="Aptos" panose="020B0004020202020204" pitchFamily="34" charset="0"/>
              </a:rPr>
              <a:t>Code: </a:t>
            </a:r>
          </a:p>
          <a:p>
            <a:pPr marL="285750" marR="0" indent="-285750">
              <a:buFont typeface="Arial" panose="020B0604020202020204" pitchFamily="34" charset="0"/>
              <a:buChar char="•"/>
            </a:pPr>
            <a:r>
              <a:rPr lang="en-US" sz="3000" dirty="0">
                <a:solidFill>
                  <a:schemeClr val="bg1"/>
                </a:solidFill>
                <a:latin typeface="Aptos" panose="020B0004020202020204" pitchFamily="34" charset="0"/>
                <a:ea typeface="Aptos" panose="020B0004020202020204" pitchFamily="34" charset="0"/>
                <a:cs typeface="Aptos" panose="020B0004020202020204" pitchFamily="34" charset="0"/>
              </a:rPr>
              <a:t>R</a:t>
            </a:r>
            <a:r>
              <a:rPr lang="en-US" sz="3000" dirty="0">
                <a:solidFill>
                  <a:schemeClr val="bg1"/>
                </a:solidFill>
                <a:effectLst/>
                <a:latin typeface="Aptos" panose="020B0004020202020204" pitchFamily="34" charset="0"/>
                <a:ea typeface="Aptos" panose="020B0004020202020204" pitchFamily="34" charset="0"/>
                <a:cs typeface="Aptos" panose="020B0004020202020204" pitchFamily="34" charset="0"/>
              </a:rPr>
              <a:t>equires a minimum of </a:t>
            </a:r>
            <a:r>
              <a:rPr lang="en-US" sz="3000" b="1" dirty="0">
                <a:solidFill>
                  <a:schemeClr val="bg1"/>
                </a:solidFill>
                <a:effectLst/>
                <a:latin typeface="Aptos" panose="020B0004020202020204" pitchFamily="34" charset="0"/>
                <a:ea typeface="Aptos" panose="020B0004020202020204" pitchFamily="34" charset="0"/>
                <a:cs typeface="Aptos" panose="020B0004020202020204" pitchFamily="34" charset="0"/>
              </a:rPr>
              <a:t>10,000 feet </a:t>
            </a:r>
            <a:r>
              <a:rPr lang="en-US" sz="3000" dirty="0">
                <a:solidFill>
                  <a:schemeClr val="bg1"/>
                </a:solidFill>
                <a:effectLst/>
                <a:latin typeface="Aptos" panose="020B0004020202020204" pitchFamily="34" charset="0"/>
                <a:ea typeface="Aptos" panose="020B0004020202020204" pitchFamily="34" charset="0"/>
                <a:cs typeface="Aptos" panose="020B0004020202020204" pitchFamily="34" charset="0"/>
              </a:rPr>
              <a:t>between marijuana dispensaries</a:t>
            </a:r>
          </a:p>
          <a:p>
            <a:pPr marR="0">
              <a:spcBef>
                <a:spcPts val="1800"/>
              </a:spcBef>
              <a:spcAft>
                <a:spcPts val="600"/>
              </a:spcAft>
            </a:pPr>
            <a:r>
              <a:rPr lang="en-US" sz="3000" b="1" dirty="0">
                <a:solidFill>
                  <a:schemeClr val="bg1"/>
                </a:solidFill>
                <a:latin typeface="Aptos" panose="020B0004020202020204" pitchFamily="34" charset="0"/>
              </a:rPr>
              <a:t>Violation:</a:t>
            </a:r>
          </a:p>
          <a:p>
            <a:pPr marL="285750" marR="0" indent="-285750">
              <a:buFont typeface="Arial" panose="020B0604020202020204" pitchFamily="34" charset="0"/>
              <a:buChar char="•"/>
            </a:pPr>
            <a:r>
              <a:rPr lang="en-US" sz="3000" dirty="0">
                <a:solidFill>
                  <a:schemeClr val="bg1"/>
                </a:solidFill>
                <a:effectLst/>
                <a:latin typeface="Aptos" panose="020B0004020202020204" pitchFamily="34" charset="0"/>
                <a:ea typeface="Aptos" panose="020B0004020202020204" pitchFamily="34" charset="0"/>
                <a:cs typeface="Aptos" panose="020B0004020202020204" pitchFamily="34" charset="0"/>
              </a:rPr>
              <a:t>Hangar 420 moving into prior Kushery location.  This second shop</a:t>
            </a:r>
            <a:r>
              <a:rPr lang="en-US" sz="3000" dirty="0">
                <a:solidFill>
                  <a:schemeClr val="bg1"/>
                </a:solidFill>
                <a:latin typeface="Aptos" panose="020B0004020202020204" pitchFamily="34" charset="0"/>
                <a:ea typeface="Aptos" panose="020B0004020202020204" pitchFamily="34" charset="0"/>
                <a:cs typeface="Aptos" panose="020B0004020202020204" pitchFamily="34" charset="0"/>
              </a:rPr>
              <a:t> is </a:t>
            </a:r>
            <a:r>
              <a:rPr lang="en-US" sz="3000" dirty="0">
                <a:solidFill>
                  <a:schemeClr val="bg1"/>
                </a:solidFill>
                <a:effectLst/>
                <a:latin typeface="Aptos" panose="020B0004020202020204" pitchFamily="34" charset="0"/>
                <a:ea typeface="Aptos" panose="020B0004020202020204" pitchFamily="34" charset="0"/>
                <a:cs typeface="Aptos" panose="020B0004020202020204" pitchFamily="34" charset="0"/>
              </a:rPr>
              <a:t>1 mile (</a:t>
            </a:r>
            <a:r>
              <a:rPr lang="en-US" sz="3000" b="1" dirty="0">
                <a:solidFill>
                  <a:schemeClr val="bg1"/>
                </a:solidFill>
                <a:effectLst/>
                <a:latin typeface="Aptos" panose="020B0004020202020204" pitchFamily="34" charset="0"/>
                <a:ea typeface="Aptos" panose="020B0004020202020204" pitchFamily="34" charset="0"/>
                <a:cs typeface="Aptos" panose="020B0004020202020204" pitchFamily="34" charset="0"/>
              </a:rPr>
              <a:t>5,280 feet</a:t>
            </a:r>
            <a:r>
              <a:rPr lang="en-US" sz="3000" dirty="0">
                <a:solidFill>
                  <a:schemeClr val="bg1"/>
                </a:solidFill>
                <a:effectLst/>
                <a:latin typeface="Aptos" panose="020B0004020202020204" pitchFamily="34" charset="0"/>
                <a:ea typeface="Aptos" panose="020B0004020202020204" pitchFamily="34" charset="0"/>
                <a:cs typeface="Aptos" panose="020B0004020202020204" pitchFamily="34" charset="0"/>
              </a:rPr>
              <a:t>) from the Kushery</a:t>
            </a:r>
            <a:r>
              <a:rPr lang="en-US" sz="3000" dirty="0">
                <a:solidFill>
                  <a:schemeClr val="bg1"/>
                </a:solidFill>
                <a:latin typeface="Aptos" panose="020B0004020202020204" pitchFamily="34" charset="0"/>
                <a:ea typeface="Aptos" panose="020B0004020202020204" pitchFamily="34" charset="0"/>
                <a:cs typeface="Aptos" panose="020B0004020202020204" pitchFamily="34" charset="0"/>
              </a:rPr>
              <a:t>. </a:t>
            </a:r>
          </a:p>
        </p:txBody>
      </p:sp>
      <p:pic>
        <p:nvPicPr>
          <p:cNvPr id="9" name="Picture 8">
            <a:extLst>
              <a:ext uri="{FF2B5EF4-FFF2-40B4-BE49-F238E27FC236}">
                <a16:creationId xmlns:a16="http://schemas.microsoft.com/office/drawing/2014/main" id="{1A9E3301-7127-236C-65BD-E522EB90E242}"/>
              </a:ext>
            </a:extLst>
          </p:cNvPr>
          <p:cNvPicPr>
            <a:picLocks noChangeAspect="1"/>
          </p:cNvPicPr>
          <p:nvPr/>
        </p:nvPicPr>
        <p:blipFill>
          <a:blip r:embed="rId2"/>
          <a:stretch>
            <a:fillRect/>
          </a:stretch>
        </p:blipFill>
        <p:spPr>
          <a:xfrm>
            <a:off x="10869562" y="-160060"/>
            <a:ext cx="7450394" cy="10843231"/>
          </a:xfrm>
          <a:prstGeom prst="rect">
            <a:avLst/>
          </a:prstGeom>
        </p:spPr>
      </p:pic>
      <p:sp>
        <p:nvSpPr>
          <p:cNvPr id="10" name="Star: 5 Points 9">
            <a:extLst>
              <a:ext uri="{FF2B5EF4-FFF2-40B4-BE49-F238E27FC236}">
                <a16:creationId xmlns:a16="http://schemas.microsoft.com/office/drawing/2014/main" id="{4CAB715E-C152-9449-7AA7-9857142AA673}"/>
              </a:ext>
            </a:extLst>
          </p:cNvPr>
          <p:cNvSpPr/>
          <p:nvPr/>
        </p:nvSpPr>
        <p:spPr>
          <a:xfrm>
            <a:off x="11363633" y="9776291"/>
            <a:ext cx="533400" cy="446894"/>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8F9D3808-2A8F-F4F1-1CD2-673E258C7E60}"/>
              </a:ext>
            </a:extLst>
          </p:cNvPr>
          <p:cNvSpPr/>
          <p:nvPr/>
        </p:nvSpPr>
        <p:spPr>
          <a:xfrm>
            <a:off x="15621000" y="267236"/>
            <a:ext cx="533400" cy="446894"/>
          </a:xfrm>
          <a:prstGeom prst="star5">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BF73A129-D478-C3AA-1E24-D16569ED3C22}"/>
              </a:ext>
            </a:extLst>
          </p:cNvPr>
          <p:cNvCxnSpPr/>
          <p:nvPr/>
        </p:nvCxnSpPr>
        <p:spPr>
          <a:xfrm flipV="1">
            <a:off x="11897033" y="876300"/>
            <a:ext cx="3723967" cy="91234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43ABB14-1F01-C67A-7C72-8AECDAF21503}"/>
              </a:ext>
            </a:extLst>
          </p:cNvPr>
          <p:cNvSpPr txBox="1"/>
          <p:nvPr/>
        </p:nvSpPr>
        <p:spPr>
          <a:xfrm>
            <a:off x="16306800" y="306017"/>
            <a:ext cx="1828800" cy="369332"/>
          </a:xfrm>
          <a:prstGeom prst="rect">
            <a:avLst/>
          </a:prstGeom>
          <a:solidFill>
            <a:srgbClr val="FFFF00"/>
          </a:solidFill>
        </p:spPr>
        <p:txBody>
          <a:bodyPr wrap="square" rtlCol="0">
            <a:spAutoFit/>
          </a:bodyPr>
          <a:lstStyle/>
          <a:p>
            <a:pPr algn="ctr"/>
            <a:r>
              <a:rPr lang="en-US" b="1" dirty="0"/>
              <a:t>The Kushery</a:t>
            </a:r>
          </a:p>
        </p:txBody>
      </p:sp>
      <p:sp>
        <p:nvSpPr>
          <p:cNvPr id="15" name="TextBox 14">
            <a:extLst>
              <a:ext uri="{FF2B5EF4-FFF2-40B4-BE49-F238E27FC236}">
                <a16:creationId xmlns:a16="http://schemas.microsoft.com/office/drawing/2014/main" id="{87F387AF-90C3-A682-EBA2-DCE7E9DD3FE9}"/>
              </a:ext>
            </a:extLst>
          </p:cNvPr>
          <p:cNvSpPr txBox="1"/>
          <p:nvPr/>
        </p:nvSpPr>
        <p:spPr>
          <a:xfrm>
            <a:off x="11857704" y="9987534"/>
            <a:ext cx="1828800" cy="369332"/>
          </a:xfrm>
          <a:prstGeom prst="rect">
            <a:avLst/>
          </a:prstGeom>
          <a:solidFill>
            <a:srgbClr val="FF0000"/>
          </a:solidFill>
          <a:ln>
            <a:solidFill>
              <a:srgbClr val="FF0000"/>
            </a:solidFill>
          </a:ln>
        </p:spPr>
        <p:txBody>
          <a:bodyPr wrap="square" rtlCol="0">
            <a:spAutoFit/>
          </a:bodyPr>
          <a:lstStyle/>
          <a:p>
            <a:pPr algn="ctr"/>
            <a:r>
              <a:rPr lang="en-US" b="1" dirty="0"/>
              <a:t>Hanger 420</a:t>
            </a:r>
          </a:p>
        </p:txBody>
      </p:sp>
      <p:cxnSp>
        <p:nvCxnSpPr>
          <p:cNvPr id="17" name="Straight Connector 16">
            <a:extLst>
              <a:ext uri="{FF2B5EF4-FFF2-40B4-BE49-F238E27FC236}">
                <a16:creationId xmlns:a16="http://schemas.microsoft.com/office/drawing/2014/main" id="{934E3EE7-F9E8-6F94-00B7-6D1A85898029}"/>
              </a:ext>
            </a:extLst>
          </p:cNvPr>
          <p:cNvCxnSpPr>
            <a:cxnSpLocks/>
          </p:cNvCxnSpPr>
          <p:nvPr/>
        </p:nvCxnSpPr>
        <p:spPr>
          <a:xfrm>
            <a:off x="10972800" y="490683"/>
            <a:ext cx="4648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1FD5659-D05E-F91D-7C37-753EBC74AFA7}"/>
              </a:ext>
            </a:extLst>
          </p:cNvPr>
          <p:cNvSpPr txBox="1"/>
          <p:nvPr/>
        </p:nvSpPr>
        <p:spPr>
          <a:xfrm>
            <a:off x="12573000" y="280726"/>
            <a:ext cx="1828800" cy="369332"/>
          </a:xfrm>
          <a:prstGeom prst="rect">
            <a:avLst/>
          </a:prstGeom>
          <a:solidFill>
            <a:srgbClr val="00B0F0"/>
          </a:solidFill>
          <a:ln>
            <a:solidFill>
              <a:srgbClr val="00B0F0"/>
            </a:solidFill>
          </a:ln>
        </p:spPr>
        <p:txBody>
          <a:bodyPr wrap="square" rtlCol="0">
            <a:spAutoFit/>
          </a:bodyPr>
          <a:lstStyle/>
          <a:p>
            <a:pPr algn="ctr"/>
            <a:r>
              <a:rPr lang="en-US" b="1" dirty="0"/>
              <a:t>164</a:t>
            </a:r>
            <a:r>
              <a:rPr lang="en-US" b="1" baseline="30000" dirty="0"/>
              <a:t>th</a:t>
            </a:r>
            <a:r>
              <a:rPr lang="en-US" b="1" dirty="0"/>
              <a:t> Street SE</a:t>
            </a:r>
          </a:p>
        </p:txBody>
      </p:sp>
      <p:cxnSp>
        <p:nvCxnSpPr>
          <p:cNvPr id="21" name="Straight Connector 20">
            <a:extLst>
              <a:ext uri="{FF2B5EF4-FFF2-40B4-BE49-F238E27FC236}">
                <a16:creationId xmlns:a16="http://schemas.microsoft.com/office/drawing/2014/main" id="{6CF24239-A568-60B0-5AE3-CCCE475BBC17}"/>
              </a:ext>
            </a:extLst>
          </p:cNvPr>
          <p:cNvCxnSpPr>
            <a:cxnSpLocks/>
          </p:cNvCxnSpPr>
          <p:nvPr/>
        </p:nvCxnSpPr>
        <p:spPr>
          <a:xfrm>
            <a:off x="12077700" y="9894892"/>
            <a:ext cx="4648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DB7FDC8-4BBB-9B47-DB11-EE01D9719E07}"/>
              </a:ext>
            </a:extLst>
          </p:cNvPr>
          <p:cNvSpPr txBox="1"/>
          <p:nvPr/>
        </p:nvSpPr>
        <p:spPr>
          <a:xfrm>
            <a:off x="13658850" y="9636942"/>
            <a:ext cx="1828800" cy="369332"/>
          </a:xfrm>
          <a:prstGeom prst="rect">
            <a:avLst/>
          </a:prstGeom>
          <a:solidFill>
            <a:srgbClr val="00B0F0"/>
          </a:solidFill>
          <a:ln>
            <a:solidFill>
              <a:srgbClr val="00B0F0"/>
            </a:solidFill>
          </a:ln>
        </p:spPr>
        <p:txBody>
          <a:bodyPr wrap="square" rtlCol="0">
            <a:spAutoFit/>
          </a:bodyPr>
          <a:lstStyle/>
          <a:p>
            <a:pPr algn="ctr"/>
            <a:r>
              <a:rPr lang="en-US" b="1" dirty="0"/>
              <a:t>180</a:t>
            </a:r>
            <a:r>
              <a:rPr lang="en-US" b="1" baseline="30000" dirty="0"/>
              <a:t>th</a:t>
            </a:r>
            <a:r>
              <a:rPr lang="en-US" b="1" dirty="0"/>
              <a:t> Street SE</a:t>
            </a:r>
          </a:p>
        </p:txBody>
      </p:sp>
    </p:spTree>
    <p:extLst>
      <p:ext uri="{BB962C8B-B14F-4D97-AF65-F5344CB8AC3E}">
        <p14:creationId xmlns:p14="http://schemas.microsoft.com/office/powerpoint/2010/main" val="2882973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909FD-FDF2-2D40-FECC-6231B0B1C68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92E1950-306B-9601-97CF-2C3393ACD1FF}"/>
              </a:ext>
            </a:extLst>
          </p:cNvPr>
          <p:cNvSpPr txBox="1"/>
          <p:nvPr/>
        </p:nvSpPr>
        <p:spPr>
          <a:xfrm>
            <a:off x="609600" y="723900"/>
            <a:ext cx="9144000" cy="9171742"/>
          </a:xfrm>
          <a:prstGeom prst="rect">
            <a:avLst/>
          </a:prstGeom>
          <a:noFill/>
        </p:spPr>
        <p:txBody>
          <a:bodyPr wrap="square">
            <a:spAutoFit/>
          </a:bodyPr>
          <a:lstStyle/>
          <a:p>
            <a:pPr algn="l">
              <a:spcAft>
                <a:spcPts val="600"/>
              </a:spcAft>
            </a:pPr>
            <a:r>
              <a:rPr lang="en-US" sz="3600" b="1" dirty="0">
                <a:latin typeface="Aptos" panose="020B0004020202020204" pitchFamily="34" charset="0"/>
              </a:rPr>
              <a:t>Snohomish County Code (SCC): </a:t>
            </a:r>
          </a:p>
          <a:p>
            <a:pPr algn="l">
              <a:spcAft>
                <a:spcPts val="600"/>
              </a:spcAft>
            </a:pPr>
            <a:r>
              <a:rPr lang="en-US" sz="3200" dirty="0">
                <a:latin typeface="Aptos" panose="020B0004020202020204" pitchFamily="34" charset="0"/>
              </a:rPr>
              <a:t>C</a:t>
            </a:r>
            <a:r>
              <a:rPr lang="en-US" sz="3200" b="0" i="0" dirty="0">
                <a:effectLst/>
                <a:latin typeface="Aptos" panose="020B0004020202020204" pitchFamily="34" charset="0"/>
              </a:rPr>
              <a:t>omprehensive collection of all the permanent laws and regulations that govern various aspects of life in Snohomish County. It includes rules on topics such as zoning, public safety, health, and business regulations</a:t>
            </a:r>
          </a:p>
          <a:p>
            <a:pPr algn="l">
              <a:spcAft>
                <a:spcPts val="600"/>
              </a:spcAft>
            </a:pPr>
            <a:r>
              <a:rPr lang="en-US" sz="3200" b="0" i="0" dirty="0">
                <a:effectLst/>
                <a:latin typeface="Aptos" panose="020B0004020202020204" pitchFamily="34" charset="0"/>
              </a:rPr>
              <a:t>The SCC is continuously updated as new ordinances are passed and incorporated into the code</a:t>
            </a:r>
            <a:r>
              <a:rPr lang="en-US" sz="3200" dirty="0">
                <a:latin typeface="Aptos" panose="020B0004020202020204" pitchFamily="34" charset="0"/>
              </a:rPr>
              <a:t>. </a:t>
            </a:r>
          </a:p>
          <a:p>
            <a:pPr>
              <a:spcAft>
                <a:spcPts val="600"/>
              </a:spcAft>
            </a:pPr>
            <a:r>
              <a:rPr lang="en-US" sz="3600" b="1" dirty="0">
                <a:solidFill>
                  <a:srgbClr val="3B4A1E"/>
                </a:solidFill>
                <a:latin typeface="Aptos" panose="020B0004020202020204" pitchFamily="34" charset="0"/>
              </a:rPr>
              <a:t>County Code 30.28.120</a:t>
            </a:r>
          </a:p>
          <a:p>
            <a:pPr>
              <a:spcAft>
                <a:spcPts val="600"/>
              </a:spcAft>
            </a:pPr>
            <a:r>
              <a:rPr lang="en-US" sz="3600" b="1" dirty="0">
                <a:latin typeface="Aptos" panose="020B0004020202020204" pitchFamily="34" charset="0"/>
              </a:rPr>
              <a:t>Snohomish County Ordinances: </a:t>
            </a:r>
          </a:p>
          <a:p>
            <a:pPr algn="l">
              <a:spcAft>
                <a:spcPts val="600"/>
              </a:spcAft>
            </a:pPr>
            <a:r>
              <a:rPr lang="en-US" sz="3200" dirty="0">
                <a:latin typeface="Aptos" panose="020B0004020202020204" pitchFamily="34" charset="0"/>
              </a:rPr>
              <a:t>Specific legislative acts passed by the Snohomish County Council. Ordinances can create new laws, amend existing laws, or repeal old ones. Once an ordinance is passed and becomes effective, it is codified into the Snohomish County Code. </a:t>
            </a:r>
          </a:p>
          <a:p>
            <a:pPr>
              <a:spcAft>
                <a:spcPts val="600"/>
              </a:spcAft>
            </a:pPr>
            <a:r>
              <a:rPr lang="en-US" sz="3600" b="1" dirty="0">
                <a:solidFill>
                  <a:srgbClr val="3B4A1E"/>
                </a:solidFill>
                <a:latin typeface="Aptos" panose="020B0004020202020204" pitchFamily="34" charset="0"/>
              </a:rPr>
              <a:t>Ordinance 23‑009</a:t>
            </a:r>
          </a:p>
        </p:txBody>
      </p:sp>
      <p:grpSp>
        <p:nvGrpSpPr>
          <p:cNvPr id="2" name="Group 2">
            <a:extLst>
              <a:ext uri="{FF2B5EF4-FFF2-40B4-BE49-F238E27FC236}">
                <a16:creationId xmlns:a16="http://schemas.microsoft.com/office/drawing/2014/main" id="{318545E3-8786-073D-937D-081A150CC11B}"/>
              </a:ext>
            </a:extLst>
          </p:cNvPr>
          <p:cNvGrpSpPr/>
          <p:nvPr/>
        </p:nvGrpSpPr>
        <p:grpSpPr>
          <a:xfrm>
            <a:off x="10820400" y="-11061"/>
            <a:ext cx="7467600" cy="10287000"/>
            <a:chOff x="0" y="0"/>
            <a:chExt cx="812800" cy="2976105"/>
          </a:xfrm>
        </p:grpSpPr>
        <p:sp>
          <p:nvSpPr>
            <p:cNvPr id="4" name="Freeform 3">
              <a:extLst>
                <a:ext uri="{FF2B5EF4-FFF2-40B4-BE49-F238E27FC236}">
                  <a16:creationId xmlns:a16="http://schemas.microsoft.com/office/drawing/2014/main" id="{E9BCEE78-8A8B-747D-8D46-4A7B276BE4C2}"/>
                </a:ext>
              </a:extLst>
            </p:cNvPr>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lnTo>
                    <a:pt x="0" y="0"/>
                  </a:lnTo>
                </a:path>
              </a:pathLst>
            </a:custGeom>
            <a:solidFill>
              <a:srgbClr val="5F801D"/>
            </a:solidFill>
          </p:spPr>
          <p:txBody>
            <a:bodyPr/>
            <a:lstStyle/>
            <a:p>
              <a:endParaRPr lang="en-US"/>
            </a:p>
          </p:txBody>
        </p:sp>
        <p:sp>
          <p:nvSpPr>
            <p:cNvPr id="5" name="TextBox 4">
              <a:extLst>
                <a:ext uri="{FF2B5EF4-FFF2-40B4-BE49-F238E27FC236}">
                  <a16:creationId xmlns:a16="http://schemas.microsoft.com/office/drawing/2014/main" id="{DC0A5579-2B8E-D7E5-2372-EA66E3735999}"/>
                </a:ext>
              </a:extLst>
            </p:cNvPr>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7" name="TextBox 6">
            <a:extLst>
              <a:ext uri="{FF2B5EF4-FFF2-40B4-BE49-F238E27FC236}">
                <a16:creationId xmlns:a16="http://schemas.microsoft.com/office/drawing/2014/main" id="{190DBBD6-DCB8-F69F-549D-34DF217C5DC2}"/>
              </a:ext>
            </a:extLst>
          </p:cNvPr>
          <p:cNvSpPr txBox="1"/>
          <p:nvPr/>
        </p:nvSpPr>
        <p:spPr>
          <a:xfrm>
            <a:off x="11201401" y="506311"/>
            <a:ext cx="6476999" cy="584775"/>
          </a:xfrm>
          <a:prstGeom prst="rect">
            <a:avLst/>
          </a:prstGeom>
          <a:noFill/>
        </p:spPr>
        <p:txBody>
          <a:bodyPr wrap="square">
            <a:spAutoFit/>
          </a:bodyPr>
          <a:lstStyle/>
          <a:p>
            <a:pPr>
              <a:spcAft>
                <a:spcPts val="600"/>
              </a:spcAft>
            </a:pPr>
            <a:r>
              <a:rPr lang="en-US" sz="3200" b="1" dirty="0">
                <a:solidFill>
                  <a:schemeClr val="bg1"/>
                </a:solidFill>
                <a:latin typeface="Aptos" panose="020B0004020202020204" pitchFamily="34" charset="0"/>
              </a:rPr>
              <a:t>What is Ordinance 23‑009?</a:t>
            </a:r>
          </a:p>
        </p:txBody>
      </p:sp>
      <p:sp>
        <p:nvSpPr>
          <p:cNvPr id="11" name="TextBox 10">
            <a:extLst>
              <a:ext uri="{FF2B5EF4-FFF2-40B4-BE49-F238E27FC236}">
                <a16:creationId xmlns:a16="http://schemas.microsoft.com/office/drawing/2014/main" id="{4D04F6CE-A434-4D64-5E70-CAE7A8630C47}"/>
              </a:ext>
            </a:extLst>
          </p:cNvPr>
          <p:cNvSpPr txBox="1"/>
          <p:nvPr/>
        </p:nvSpPr>
        <p:spPr>
          <a:xfrm>
            <a:off x="11201401" y="1173182"/>
            <a:ext cx="6019800" cy="3693319"/>
          </a:xfrm>
          <a:prstGeom prst="rect">
            <a:avLst/>
          </a:prstGeom>
          <a:noFill/>
        </p:spPr>
        <p:txBody>
          <a:bodyPr wrap="square">
            <a:spAutoFit/>
          </a:bodyPr>
          <a:lstStyle/>
          <a:p>
            <a:pPr algn="l">
              <a:buNone/>
            </a:pPr>
            <a:r>
              <a:rPr lang="en-US" sz="2600" b="0" i="0" dirty="0">
                <a:solidFill>
                  <a:schemeClr val="bg1"/>
                </a:solidFill>
                <a:effectLst/>
                <a:latin typeface="Aptos" panose="020B0004020202020204" pitchFamily="34" charset="0"/>
              </a:rPr>
              <a:t>Snohomish County Ordinance 23-009 pertains to the regulation of marijuana retail. Under this ordinance, marijuana retail is now a permitted use in all zones where it is allowed, including the Urban Center (UC) zone</a:t>
            </a:r>
            <a:r>
              <a:rPr lang="en-US" sz="2600" b="0" i="0" u="none" strike="noStrike" dirty="0">
                <a:solidFill>
                  <a:schemeClr val="bg1"/>
                </a:solidFill>
                <a:effectLst/>
                <a:latin typeface="Aptos" panose="020B0004020202020204" pitchFamily="34" charset="0"/>
              </a:rPr>
              <a:t>1</a:t>
            </a:r>
            <a:r>
              <a:rPr lang="en-US" sz="2600" u="none" strike="noStrike" dirty="0">
                <a:solidFill>
                  <a:schemeClr val="bg1"/>
                </a:solidFill>
                <a:latin typeface="Aptos" panose="020B0004020202020204" pitchFamily="34" charset="0"/>
              </a:rPr>
              <a:t>.  </a:t>
            </a:r>
            <a:r>
              <a:rPr lang="en-US" sz="2600" b="0" i="0" dirty="0">
                <a:solidFill>
                  <a:schemeClr val="bg1"/>
                </a:solidFill>
                <a:effectLst/>
                <a:latin typeface="Aptos" panose="020B0004020202020204" pitchFamily="34" charset="0"/>
              </a:rPr>
              <a:t>This change is reflected in the Urban Zone Categories Use Matrix in the Snohomish County Code (SCC) 30.22.100</a:t>
            </a:r>
            <a:endParaRPr lang="en-US" sz="2600" dirty="0">
              <a:solidFill>
                <a:schemeClr val="bg1"/>
              </a:solidFill>
              <a:latin typeface="Aptos" panose="020B0004020202020204" pitchFamily="34" charset="0"/>
            </a:endParaRPr>
          </a:p>
        </p:txBody>
      </p:sp>
      <p:sp>
        <p:nvSpPr>
          <p:cNvPr id="12" name="TextBox 11">
            <a:extLst>
              <a:ext uri="{FF2B5EF4-FFF2-40B4-BE49-F238E27FC236}">
                <a16:creationId xmlns:a16="http://schemas.microsoft.com/office/drawing/2014/main" id="{EBC8C34F-BAA2-F467-099D-A9B958B241A6}"/>
              </a:ext>
            </a:extLst>
          </p:cNvPr>
          <p:cNvSpPr txBox="1"/>
          <p:nvPr/>
        </p:nvSpPr>
        <p:spPr>
          <a:xfrm>
            <a:off x="11201401" y="5250832"/>
            <a:ext cx="6476999" cy="584775"/>
          </a:xfrm>
          <a:prstGeom prst="rect">
            <a:avLst/>
          </a:prstGeom>
          <a:noFill/>
        </p:spPr>
        <p:txBody>
          <a:bodyPr wrap="square">
            <a:spAutoFit/>
          </a:bodyPr>
          <a:lstStyle/>
          <a:p>
            <a:pPr>
              <a:spcAft>
                <a:spcPts val="600"/>
              </a:spcAft>
            </a:pPr>
            <a:r>
              <a:rPr lang="en-US" sz="3200" b="1" dirty="0">
                <a:solidFill>
                  <a:schemeClr val="bg1"/>
                </a:solidFill>
                <a:latin typeface="Aptos" panose="020B0004020202020204" pitchFamily="34" charset="0"/>
              </a:rPr>
              <a:t>What does this mean? </a:t>
            </a:r>
          </a:p>
        </p:txBody>
      </p:sp>
      <p:sp>
        <p:nvSpPr>
          <p:cNvPr id="14" name="TextBox 13">
            <a:extLst>
              <a:ext uri="{FF2B5EF4-FFF2-40B4-BE49-F238E27FC236}">
                <a16:creationId xmlns:a16="http://schemas.microsoft.com/office/drawing/2014/main" id="{9970E2DA-DB07-3322-D796-775C5BC87F28}"/>
              </a:ext>
            </a:extLst>
          </p:cNvPr>
          <p:cNvSpPr txBox="1"/>
          <p:nvPr/>
        </p:nvSpPr>
        <p:spPr>
          <a:xfrm>
            <a:off x="11201401" y="6134100"/>
            <a:ext cx="6437055" cy="3693319"/>
          </a:xfrm>
          <a:prstGeom prst="rect">
            <a:avLst/>
          </a:prstGeom>
          <a:noFill/>
        </p:spPr>
        <p:txBody>
          <a:bodyPr wrap="square">
            <a:spAutoFit/>
          </a:bodyPr>
          <a:lstStyle/>
          <a:p>
            <a:r>
              <a:rPr lang="en-US" sz="2600" dirty="0">
                <a:solidFill>
                  <a:schemeClr val="bg1"/>
                </a:solidFill>
                <a:latin typeface="Aptos" panose="020B0004020202020204" pitchFamily="34" charset="0"/>
              </a:rPr>
              <a:t>In simple terms, Snohomish County Ordinance 23-009 allows marijuana retail stores to operate </a:t>
            </a:r>
            <a:r>
              <a:rPr lang="en-US" sz="2600" b="1" u="sng" dirty="0">
                <a:solidFill>
                  <a:schemeClr val="bg1"/>
                </a:solidFill>
                <a:latin typeface="Aptos" panose="020B0004020202020204" pitchFamily="34" charset="0"/>
              </a:rPr>
              <a:t>in more areas </a:t>
            </a:r>
            <a:r>
              <a:rPr lang="en-US" sz="2600" dirty="0">
                <a:solidFill>
                  <a:schemeClr val="bg1"/>
                </a:solidFill>
                <a:latin typeface="Aptos" panose="020B0004020202020204" pitchFamily="34" charset="0"/>
              </a:rPr>
              <a:t>within the county. Specifically, it means that these </a:t>
            </a:r>
            <a:r>
              <a:rPr lang="en-US" sz="2600" b="1" u="sng" dirty="0">
                <a:solidFill>
                  <a:schemeClr val="bg1"/>
                </a:solidFill>
                <a:latin typeface="Aptos" panose="020B0004020202020204" pitchFamily="34" charset="0"/>
              </a:rPr>
              <a:t>stores can now be set up in all zones where they are permitted</a:t>
            </a:r>
            <a:r>
              <a:rPr lang="en-US" sz="2600" dirty="0">
                <a:solidFill>
                  <a:schemeClr val="bg1"/>
                </a:solidFill>
                <a:latin typeface="Aptos" panose="020B0004020202020204" pitchFamily="34" charset="0"/>
              </a:rPr>
              <a:t>, including urban centers. This change makes it easier for marijuana retailers to find suitable locations to open their businesses</a:t>
            </a:r>
            <a:r>
              <a:rPr lang="en-US" sz="2500" dirty="0">
                <a:solidFill>
                  <a:schemeClr val="bg1"/>
                </a:solidFill>
                <a:latin typeface="Aptos" panose="020B0004020202020204" pitchFamily="34" charset="0"/>
              </a:rPr>
              <a:t>.</a:t>
            </a:r>
          </a:p>
        </p:txBody>
      </p:sp>
    </p:spTree>
    <p:extLst>
      <p:ext uri="{BB962C8B-B14F-4D97-AF65-F5344CB8AC3E}">
        <p14:creationId xmlns:p14="http://schemas.microsoft.com/office/powerpoint/2010/main" val="3871753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F24AAD-A7E4-CF9D-A574-86044BABEEB0}"/>
              </a:ext>
            </a:extLst>
          </p:cNvPr>
          <p:cNvSpPr txBox="1"/>
          <p:nvPr/>
        </p:nvSpPr>
        <p:spPr>
          <a:xfrm>
            <a:off x="4740729" y="237782"/>
            <a:ext cx="13525500" cy="10043775"/>
          </a:xfrm>
          <a:prstGeom prst="rect">
            <a:avLst/>
          </a:prstGeom>
          <a:noFill/>
        </p:spPr>
        <p:txBody>
          <a:bodyPr wrap="square">
            <a:spAutoFit/>
          </a:bodyPr>
          <a:lstStyle/>
          <a:p>
            <a:pPr marL="0" marR="0">
              <a:spcBef>
                <a:spcPts val="200"/>
              </a:spcBef>
              <a:spcAft>
                <a:spcPts val="200"/>
              </a:spcAft>
              <a:buNone/>
            </a:pPr>
            <a:r>
              <a:rPr lang="en-US" sz="25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2013</a:t>
            </a:r>
            <a:r>
              <a:rPr lang="en-US" sz="2500" b="1" dirty="0">
                <a:solidFill>
                  <a:srgbClr val="000000"/>
                </a:solidFill>
                <a:latin typeface="Aptos" panose="020B0004020202020204" pitchFamily="34" charset="0"/>
                <a:ea typeface="Times New Roman" panose="02020603050405020304" pitchFamily="18" charset="0"/>
                <a:cs typeface="Aptos" panose="020B0004020202020204" pitchFamily="34" charset="0"/>
              </a:rPr>
              <a:t>:  </a:t>
            </a:r>
            <a:r>
              <a:rPr lang="en-US" sz="25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Snoho</a:t>
            </a:r>
            <a:r>
              <a:rPr lang="en-US" sz="2500" dirty="0">
                <a:solidFill>
                  <a:srgbClr val="000000"/>
                </a:solidFill>
                <a:latin typeface="Aptos" panose="020B0004020202020204" pitchFamily="34" charset="0"/>
                <a:ea typeface="Times New Roman" panose="02020603050405020304" pitchFamily="18" charset="0"/>
                <a:cs typeface="Aptos" panose="020B0004020202020204" pitchFamily="34" charset="0"/>
              </a:rPr>
              <a:t>mish C</a:t>
            </a:r>
            <a:r>
              <a:rPr lang="en-US" sz="25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ounty passes first land use regs</a:t>
            </a:r>
            <a:endParaRPr lang="en-US" sz="2500" dirty="0">
              <a:effectLst/>
              <a:latin typeface="Aptos" panose="020B0004020202020204" pitchFamily="34" charset="0"/>
              <a:ea typeface="Aptos" panose="020B0004020202020204" pitchFamily="34" charset="0"/>
              <a:cs typeface="Aptos" panose="020B0004020202020204" pitchFamily="34" charset="0"/>
            </a:endParaRPr>
          </a:p>
          <a:p>
            <a:pPr>
              <a:spcBef>
                <a:spcPts val="200"/>
              </a:spcBef>
              <a:spcAft>
                <a:spcPts val="200"/>
              </a:spcAft>
            </a:pPr>
            <a:r>
              <a:rPr lang="en-US" sz="25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2012-2015</a:t>
            </a:r>
            <a:r>
              <a:rPr lang="en-US" sz="2500" b="1" dirty="0">
                <a:solidFill>
                  <a:srgbClr val="000000"/>
                </a:solidFill>
                <a:latin typeface="Aptos" panose="020B0004020202020204" pitchFamily="34" charset="0"/>
                <a:ea typeface="Times New Roman" panose="02020603050405020304" pitchFamily="18" charset="0"/>
                <a:cs typeface="Aptos" panose="020B0004020202020204" pitchFamily="34" charset="0"/>
              </a:rPr>
              <a:t>: </a:t>
            </a:r>
            <a:r>
              <a:rPr lang="en-US" sz="2500" dirty="0">
                <a:solidFill>
                  <a:srgbClr val="000000"/>
                </a:solidFill>
                <a:latin typeface="Aptos" panose="020B0004020202020204" pitchFamily="34" charset="0"/>
                <a:ea typeface="Times New Roman" panose="02020603050405020304" pitchFamily="18" charset="0"/>
                <a:cs typeface="Aptos" panose="020B0004020202020204" pitchFamily="34" charset="0"/>
              </a:rPr>
              <a:t>M</a:t>
            </a:r>
            <a:r>
              <a:rPr lang="en-US" sz="2500" dirty="0">
                <a:effectLst/>
                <a:latin typeface="Aptos" panose="020B0004020202020204" pitchFamily="34" charset="0"/>
                <a:ea typeface="Aptos" panose="020B0004020202020204" pitchFamily="34" charset="0"/>
                <a:cs typeface="Aptos" panose="020B0004020202020204" pitchFamily="34" charset="0"/>
              </a:rPr>
              <a:t>arijuana shops and medical marijuana dispensaries proliferated along Highway 9  </a:t>
            </a:r>
          </a:p>
          <a:p>
            <a:pPr marL="0" marR="0">
              <a:spcBef>
                <a:spcPts val="200"/>
              </a:spcBef>
              <a:spcAft>
                <a:spcPts val="200"/>
              </a:spcAft>
              <a:buNone/>
            </a:pPr>
            <a:r>
              <a:rPr lang="en-US" sz="25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2015</a:t>
            </a:r>
            <a:r>
              <a:rPr lang="en-US" sz="2500" b="1" dirty="0">
                <a:solidFill>
                  <a:srgbClr val="000000"/>
                </a:solidFill>
                <a:latin typeface="Aptos" panose="020B0004020202020204" pitchFamily="34" charset="0"/>
                <a:ea typeface="Times New Roman" panose="02020603050405020304" pitchFamily="18" charset="0"/>
                <a:cs typeface="Aptos" panose="020B0004020202020204" pitchFamily="34" charset="0"/>
              </a:rPr>
              <a:t>: </a:t>
            </a:r>
            <a:r>
              <a:rPr lang="en-US" sz="25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Ordinance 15-009 passed by SCC removing MR as a permitted use in CRC Zoning</a:t>
            </a:r>
            <a:endParaRPr lang="en-US" sz="25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200"/>
              </a:spcBef>
              <a:spcAft>
                <a:spcPts val="200"/>
              </a:spcAft>
              <a:buNone/>
            </a:pPr>
            <a:r>
              <a:rPr lang="en-US" sz="25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2017</a:t>
            </a:r>
            <a:r>
              <a:rPr lang="en-US" sz="2500" b="1" dirty="0">
                <a:solidFill>
                  <a:srgbClr val="000000"/>
                </a:solidFill>
                <a:latin typeface="Aptos" panose="020B0004020202020204" pitchFamily="34" charset="0"/>
                <a:ea typeface="Times New Roman" panose="02020603050405020304" pitchFamily="18" charset="0"/>
                <a:cs typeface="Aptos" panose="020B0004020202020204" pitchFamily="34" charset="0"/>
              </a:rPr>
              <a:t>: </a:t>
            </a:r>
            <a:r>
              <a:rPr lang="en-US" sz="25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Amended Ordinance 17-006 passed making MR(marijuana retail) a conditional use</a:t>
            </a:r>
            <a:r>
              <a:rPr lang="en-US" sz="2500" dirty="0">
                <a:solidFill>
                  <a:srgbClr val="000000"/>
                </a:solidFill>
                <a:latin typeface="Aptos" panose="020B0004020202020204" pitchFamily="34" charset="0"/>
                <a:ea typeface="Times New Roman" panose="02020603050405020304" pitchFamily="18" charset="0"/>
                <a:cs typeface="Aptos" panose="020B0004020202020204" pitchFamily="34" charset="0"/>
              </a:rPr>
              <a:t>. </a:t>
            </a:r>
            <a:endParaRPr lang="en-US" sz="2500" dirty="0">
              <a:effectLst/>
              <a:latin typeface="Aptos" panose="020B0004020202020204" pitchFamily="34" charset="0"/>
              <a:ea typeface="Aptos" panose="020B0004020202020204" pitchFamily="34" charset="0"/>
              <a:cs typeface="Aptos" panose="020B0004020202020204" pitchFamily="34" charset="0"/>
            </a:endParaRPr>
          </a:p>
          <a:p>
            <a:pPr lvl="1"/>
            <a:r>
              <a:rPr lang="en-US" sz="25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Conditional use requires a hearing examiner rather than straight through PDS.  Project applicants must demonstrate:</a:t>
            </a:r>
            <a:endParaRPr lang="en-US" sz="2500" dirty="0">
              <a:effectLst/>
              <a:latin typeface="Aptos" panose="020B0004020202020204" pitchFamily="34" charset="0"/>
              <a:ea typeface="Aptos" panose="020B0004020202020204" pitchFamily="34" charset="0"/>
              <a:cs typeface="Aptos" panose="020B0004020202020204" pitchFamily="34" charset="0"/>
            </a:endParaRPr>
          </a:p>
          <a:p>
            <a:pPr marL="1371600" lvl="2" indent="-457200">
              <a:buFont typeface="Arial" panose="020B0604020202020204" pitchFamily="34" charset="0"/>
              <a:buChar char="•"/>
            </a:pPr>
            <a:r>
              <a:rPr lang="en-US" sz="25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Consistent with county comprehensive plan</a:t>
            </a:r>
            <a:endParaRPr lang="en-US" sz="2500" dirty="0">
              <a:effectLst/>
              <a:latin typeface="Aptos" panose="020B0004020202020204" pitchFamily="34" charset="0"/>
              <a:ea typeface="Aptos" panose="020B0004020202020204" pitchFamily="34" charset="0"/>
              <a:cs typeface="Aptos" panose="020B0004020202020204" pitchFamily="34" charset="0"/>
            </a:endParaRPr>
          </a:p>
          <a:p>
            <a:pPr marL="1371600" lvl="2" indent="-457200">
              <a:buFont typeface="Arial" panose="020B0604020202020204" pitchFamily="34" charset="0"/>
              <a:buChar char="•"/>
            </a:pPr>
            <a:r>
              <a:rPr lang="en-US" sz="25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Comply with Title 30 SCC</a:t>
            </a:r>
            <a:endParaRPr lang="en-US" sz="2500" dirty="0">
              <a:effectLst/>
              <a:latin typeface="Aptos" panose="020B0004020202020204" pitchFamily="34" charset="0"/>
              <a:ea typeface="Aptos" panose="020B0004020202020204" pitchFamily="34" charset="0"/>
              <a:cs typeface="Aptos" panose="020B0004020202020204" pitchFamily="34" charset="0"/>
            </a:endParaRPr>
          </a:p>
          <a:p>
            <a:pPr marL="1371600" lvl="2" indent="-457200">
              <a:buFont typeface="Arial" panose="020B0604020202020204" pitchFamily="34" charset="0"/>
              <a:buChar char="•"/>
            </a:pPr>
            <a:r>
              <a:rPr lang="en-US" sz="25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Not be materially detrimental to nearby existing uses</a:t>
            </a:r>
            <a:endParaRPr lang="en-US" sz="2500" dirty="0">
              <a:effectLst/>
              <a:latin typeface="Aptos" panose="020B0004020202020204" pitchFamily="34" charset="0"/>
              <a:ea typeface="Aptos" panose="020B0004020202020204" pitchFamily="34" charset="0"/>
              <a:cs typeface="Aptos" panose="020B0004020202020204" pitchFamily="34" charset="0"/>
            </a:endParaRPr>
          </a:p>
          <a:p>
            <a:pPr marL="1371600" lvl="2" indent="-457200">
              <a:buFont typeface="Arial" panose="020B0604020202020204" pitchFamily="34" charset="0"/>
              <a:buChar char="•"/>
            </a:pPr>
            <a:r>
              <a:rPr lang="en-US" sz="25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Be compatible with site and surrounding uses</a:t>
            </a:r>
            <a:endParaRPr lang="en-US" sz="25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200"/>
              </a:spcBef>
              <a:spcAft>
                <a:spcPts val="200"/>
              </a:spcAft>
              <a:buNone/>
            </a:pPr>
            <a:r>
              <a:rPr lang="en-US" sz="25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2016-2022</a:t>
            </a:r>
            <a:r>
              <a:rPr lang="en-US" sz="2500" b="1" dirty="0">
                <a:solidFill>
                  <a:srgbClr val="000000"/>
                </a:solidFill>
                <a:latin typeface="Aptos" panose="020B0004020202020204" pitchFamily="34" charset="0"/>
                <a:ea typeface="Times New Roman" panose="02020603050405020304" pitchFamily="18" charset="0"/>
                <a:cs typeface="Aptos" panose="020B0004020202020204" pitchFamily="34" charset="0"/>
              </a:rPr>
              <a:t>: </a:t>
            </a:r>
            <a:r>
              <a:rPr lang="en-US" sz="25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This area of regulation (CRC and Marijuana retail in rural </a:t>
            </a:r>
            <a:r>
              <a:rPr lang="en-US" sz="2500" dirty="0" err="1">
                <a:solidFill>
                  <a:srgbClr val="000000"/>
                </a:solidFill>
                <a:effectLst/>
                <a:latin typeface="Aptos" panose="020B0004020202020204" pitchFamily="34" charset="0"/>
                <a:ea typeface="Times New Roman" panose="02020603050405020304" pitchFamily="18" charset="0"/>
                <a:cs typeface="Aptos" panose="020B0004020202020204" pitchFamily="34" charset="0"/>
              </a:rPr>
              <a:t>Snoho</a:t>
            </a:r>
            <a:r>
              <a:rPr lang="en-US" sz="25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county) being managed by rules and piece- meal changes to code by emergency meeting. </a:t>
            </a:r>
            <a:endParaRPr lang="en-US" sz="25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200"/>
              </a:spcBef>
              <a:spcAft>
                <a:spcPts val="200"/>
              </a:spcAft>
              <a:buNone/>
            </a:pPr>
            <a:r>
              <a:rPr lang="en-US" sz="25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2022: </a:t>
            </a:r>
            <a:r>
              <a:rPr lang="en-US" sz="25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Motion 22-337 introduced by Councilmember Mead to modify MR regulations.  </a:t>
            </a:r>
            <a:r>
              <a:rPr lang="en-US" sz="2500" i="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Sets the initial framework for updating marijuana retail regulations.</a:t>
            </a:r>
            <a:endParaRPr lang="en-US" sz="25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200"/>
              </a:spcBef>
              <a:spcAft>
                <a:spcPts val="200"/>
              </a:spcAft>
            </a:pPr>
            <a:r>
              <a:rPr lang="en-US" sz="25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2023: </a:t>
            </a:r>
            <a:r>
              <a:rPr lang="en-US" sz="25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Ordinance 23-009 passed codifying previous rules and 10,000 foot restriction between operating MR businesses in CRC</a:t>
            </a:r>
          </a:p>
          <a:p>
            <a:pPr marL="457200" indent="-457200">
              <a:buFont typeface="Arial" panose="020B0604020202020204" pitchFamily="34" charset="0"/>
              <a:buChar char="•"/>
            </a:pPr>
            <a:r>
              <a:rPr lang="en-US" sz="2500" b="1" dirty="0">
                <a:latin typeface="Aptos" panose="020B0004020202020204" pitchFamily="34" charset="0"/>
              </a:rPr>
              <a:t>February 2, 2023: Ordinance File Create </a:t>
            </a:r>
            <a:r>
              <a:rPr lang="en-US" sz="2500" i="1" dirty="0">
                <a:solidFill>
                  <a:srgbClr val="000000"/>
                </a:solidFill>
                <a:latin typeface="Aptos" panose="020B0004020202020204" pitchFamily="34" charset="0"/>
              </a:rPr>
              <a:t>Builds on Motion 22‑337’s proposals; formally introduces Ordinance 23‑009.</a:t>
            </a:r>
          </a:p>
          <a:p>
            <a:pPr marL="457200" indent="-457200">
              <a:buFont typeface="Arial" panose="020B0604020202020204" pitchFamily="34" charset="0"/>
              <a:buChar char="•"/>
            </a:pPr>
            <a:r>
              <a:rPr lang="en-US" sz="2500" b="1" dirty="0">
                <a:latin typeface="Aptos" panose="020B0004020202020204" pitchFamily="34" charset="0"/>
              </a:rPr>
              <a:t>February 7, 2023: Committee Review &amp; Assignment </a:t>
            </a:r>
            <a:r>
              <a:rPr lang="en-US" sz="2500" i="1" dirty="0">
                <a:solidFill>
                  <a:srgbClr val="000000"/>
                </a:solidFill>
                <a:latin typeface="Aptos" panose="020B0004020202020204" pitchFamily="34" charset="0"/>
              </a:rPr>
              <a:t>Planning &amp; Community Development Committee reviews; moves the proposal to administrative matters.</a:t>
            </a:r>
          </a:p>
          <a:p>
            <a:pPr marL="457200" marR="0" indent="-457200">
              <a:buFont typeface="Arial" panose="020B0604020202020204" pitchFamily="34" charset="0"/>
              <a:buChar char="•"/>
            </a:pPr>
            <a:r>
              <a:rPr lang="en-US" sz="2500" b="1" dirty="0">
                <a:latin typeface="Aptos" panose="020B0004020202020204" pitchFamily="34" charset="0"/>
              </a:rPr>
              <a:t>February 8, 2023: Public Hearing Scheduled </a:t>
            </a:r>
            <a:r>
              <a:rPr lang="en-US" sz="2500" i="1" dirty="0">
                <a:solidFill>
                  <a:srgbClr val="000000"/>
                </a:solidFill>
                <a:latin typeface="Aptos" panose="020B0004020202020204" pitchFamily="34" charset="0"/>
              </a:rPr>
              <a:t>During the General Legislative Session, the public hearing date for Ordinance 23‑009 is set.</a:t>
            </a:r>
          </a:p>
          <a:p>
            <a:pPr marL="457200" indent="-457200">
              <a:buFont typeface="Arial" panose="020B0604020202020204" pitchFamily="34" charset="0"/>
              <a:buChar char="•"/>
            </a:pPr>
            <a:r>
              <a:rPr lang="en-US" sz="2500" b="1" dirty="0">
                <a:latin typeface="Aptos" panose="020B0004020202020204" pitchFamily="34" charset="0"/>
              </a:rPr>
              <a:t>March 8, 2023: Public Hearing &amp; Approval </a:t>
            </a:r>
            <a:r>
              <a:rPr lang="en-US" sz="2500" i="1" dirty="0">
                <a:solidFill>
                  <a:srgbClr val="000000"/>
                </a:solidFill>
                <a:latin typeface="Aptos" panose="020B0004020202020204" pitchFamily="34" charset="0"/>
              </a:rPr>
              <a:t>Council holds the public hearing and votes to approve Ordinance 23‑009.</a:t>
            </a:r>
          </a:p>
        </p:txBody>
      </p:sp>
      <p:grpSp>
        <p:nvGrpSpPr>
          <p:cNvPr id="4" name="Group 2">
            <a:extLst>
              <a:ext uri="{FF2B5EF4-FFF2-40B4-BE49-F238E27FC236}">
                <a16:creationId xmlns:a16="http://schemas.microsoft.com/office/drawing/2014/main" id="{E04A6429-46A0-C065-2A03-33D9B3250CFF}"/>
              </a:ext>
            </a:extLst>
          </p:cNvPr>
          <p:cNvGrpSpPr/>
          <p:nvPr/>
        </p:nvGrpSpPr>
        <p:grpSpPr>
          <a:xfrm>
            <a:off x="-16329" y="0"/>
            <a:ext cx="4512129" cy="10287000"/>
            <a:chOff x="0" y="0"/>
            <a:chExt cx="812800" cy="2976105"/>
          </a:xfrm>
        </p:grpSpPr>
        <p:sp>
          <p:nvSpPr>
            <p:cNvPr id="5" name="Freeform 3">
              <a:extLst>
                <a:ext uri="{FF2B5EF4-FFF2-40B4-BE49-F238E27FC236}">
                  <a16:creationId xmlns:a16="http://schemas.microsoft.com/office/drawing/2014/main" id="{BC1CC492-19F5-0015-0C2F-252DE580BA87}"/>
                </a:ext>
              </a:extLst>
            </p:cNvPr>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lnTo>
                    <a:pt x="0" y="0"/>
                  </a:lnTo>
                </a:path>
              </a:pathLst>
            </a:custGeom>
            <a:solidFill>
              <a:srgbClr val="5F801D"/>
            </a:solidFill>
          </p:spPr>
          <p:txBody>
            <a:bodyPr/>
            <a:lstStyle/>
            <a:p>
              <a:endParaRPr lang="en-US"/>
            </a:p>
          </p:txBody>
        </p:sp>
        <p:sp>
          <p:nvSpPr>
            <p:cNvPr id="6" name="TextBox 5">
              <a:extLst>
                <a:ext uri="{FF2B5EF4-FFF2-40B4-BE49-F238E27FC236}">
                  <a16:creationId xmlns:a16="http://schemas.microsoft.com/office/drawing/2014/main" id="{297FC79F-06E1-F424-D47D-4CAAB20814CA}"/>
                </a:ext>
              </a:extLst>
            </p:cNvPr>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2" name="Title 1">
            <a:extLst>
              <a:ext uri="{FF2B5EF4-FFF2-40B4-BE49-F238E27FC236}">
                <a16:creationId xmlns:a16="http://schemas.microsoft.com/office/drawing/2014/main" id="{29097218-3033-3484-0768-01F52B14A6B5}"/>
              </a:ext>
            </a:extLst>
          </p:cNvPr>
          <p:cNvSpPr>
            <a:spLocks noGrp="1"/>
          </p:cNvSpPr>
          <p:nvPr>
            <p:ph type="title"/>
          </p:nvPr>
        </p:nvSpPr>
        <p:spPr>
          <a:xfrm>
            <a:off x="228600" y="2095500"/>
            <a:ext cx="4114800" cy="1143000"/>
          </a:xfrm>
        </p:spPr>
        <p:txBody>
          <a:bodyPr>
            <a:normAutofit fontScale="90000"/>
          </a:bodyPr>
          <a:lstStyle/>
          <a:p>
            <a:pPr algn="l"/>
            <a:r>
              <a:rPr lang="en-US" sz="6000" b="1" dirty="0">
                <a:solidFill>
                  <a:schemeClr val="bg1"/>
                </a:solidFill>
                <a:latin typeface="Aptos" panose="020B0004020202020204" pitchFamily="34" charset="0"/>
              </a:rPr>
              <a:t>Timeline of Ordinance 23‑009</a:t>
            </a:r>
            <a:endParaRPr lang="en-US" sz="6000" dirty="0">
              <a:solidFill>
                <a:schemeClr val="bg1"/>
              </a:solidFill>
            </a:endParaRPr>
          </a:p>
        </p:txBody>
      </p:sp>
    </p:spTree>
    <p:extLst>
      <p:ext uri="{BB962C8B-B14F-4D97-AF65-F5344CB8AC3E}">
        <p14:creationId xmlns:p14="http://schemas.microsoft.com/office/powerpoint/2010/main" val="1391359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74764" y="-207071"/>
            <a:ext cx="3086100" cy="11299900"/>
            <a:chOff x="0" y="0"/>
            <a:chExt cx="812800" cy="2976105"/>
          </a:xfrm>
        </p:grpSpPr>
        <p:sp>
          <p:nvSpPr>
            <p:cNvPr id="3" name="Freeform 3"/>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lnTo>
                    <a:pt x="0" y="0"/>
                  </a:lnTo>
                </a:path>
              </a:pathLst>
            </a:custGeom>
            <a:solidFill>
              <a:srgbClr val="5F801D"/>
            </a:solidFill>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a:off x="16384715" y="9009597"/>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1543050" y="-558218"/>
            <a:ext cx="3086100" cy="11299900"/>
            <a:chOff x="0" y="0"/>
            <a:chExt cx="812800" cy="2976105"/>
          </a:xfrm>
        </p:grpSpPr>
        <p:sp>
          <p:nvSpPr>
            <p:cNvPr id="7" name="Freeform 7"/>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lnTo>
                    <a:pt x="0" y="0"/>
                  </a:lnTo>
                </a:path>
              </a:pathLst>
            </a:custGeom>
            <a:solidFill>
              <a:srgbClr val="5F801D"/>
            </a:solidFill>
          </p:spPr>
          <p:txBody>
            <a:bodyPr/>
            <a:lstStyle/>
            <a:p>
              <a:endParaRPr lang="en-US"/>
            </a:p>
          </p:txBody>
        </p:sp>
        <p:sp>
          <p:nvSpPr>
            <p:cNvPr id="8" name="TextBox 8"/>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9" name="Group 9"/>
          <p:cNvGrpSpPr/>
          <p:nvPr/>
        </p:nvGrpSpPr>
        <p:grpSpPr>
          <a:xfrm>
            <a:off x="1227773" y="4163622"/>
            <a:ext cx="110236" cy="2818996"/>
            <a:chOff x="0" y="0"/>
            <a:chExt cx="26312" cy="672855"/>
          </a:xfrm>
        </p:grpSpPr>
        <p:sp>
          <p:nvSpPr>
            <p:cNvPr id="10" name="Freeform 10"/>
            <p:cNvSpPr/>
            <p:nvPr/>
          </p:nvSpPr>
          <p:spPr>
            <a:xfrm>
              <a:off x="0" y="0"/>
              <a:ext cx="26312" cy="672855"/>
            </a:xfrm>
            <a:custGeom>
              <a:avLst/>
              <a:gdLst/>
              <a:ahLst/>
              <a:cxnLst/>
              <a:rect l="l" t="t" r="r" b="b"/>
              <a:pathLst>
                <a:path w="26312" h="672855">
                  <a:moveTo>
                    <a:pt x="0" y="0"/>
                  </a:moveTo>
                  <a:lnTo>
                    <a:pt x="26312" y="0"/>
                  </a:lnTo>
                  <a:lnTo>
                    <a:pt x="26312" y="672855"/>
                  </a:lnTo>
                  <a:lnTo>
                    <a:pt x="0" y="672855"/>
                  </a:lnTo>
                  <a:lnTo>
                    <a:pt x="0" y="0"/>
                  </a:lnTo>
                </a:path>
              </a:pathLst>
            </a:custGeom>
            <a:solidFill>
              <a:srgbClr val="FFFFFF"/>
            </a:solidFill>
          </p:spPr>
          <p:txBody>
            <a:bodyPr/>
            <a:lstStyle/>
            <a:p>
              <a:endParaRPr lang="en-US"/>
            </a:p>
          </p:txBody>
        </p:sp>
        <p:sp>
          <p:nvSpPr>
            <p:cNvPr id="11" name="TextBox 11"/>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12" name="Freeform 12"/>
          <p:cNvSpPr/>
          <p:nvPr/>
        </p:nvSpPr>
        <p:spPr>
          <a:xfrm>
            <a:off x="-2777871" y="-207071"/>
            <a:ext cx="3806571" cy="2083232"/>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0487433" y="3635547"/>
            <a:ext cx="7594201" cy="5089307"/>
          </a:xfrm>
          <a:custGeom>
            <a:avLst/>
            <a:gdLst/>
            <a:ahLst/>
            <a:cxnLst/>
            <a:rect l="l" t="t" r="r" b="b"/>
            <a:pathLst>
              <a:path w="7594201" h="5089307">
                <a:moveTo>
                  <a:pt x="0" y="0"/>
                </a:moveTo>
                <a:lnTo>
                  <a:pt x="7594200" y="0"/>
                </a:lnTo>
                <a:lnTo>
                  <a:pt x="7594200" y="5089307"/>
                </a:lnTo>
                <a:lnTo>
                  <a:pt x="0" y="5089307"/>
                </a:lnTo>
                <a:lnTo>
                  <a:pt x="0" y="0"/>
                </a:lnTo>
                <a:close/>
              </a:path>
            </a:pathLst>
          </a:custGeom>
          <a:blipFill>
            <a:blip r:embed="rId6"/>
            <a:stretch>
              <a:fillRect/>
            </a:stretch>
          </a:blipFill>
        </p:spPr>
        <p:txBody>
          <a:bodyPr/>
          <a:lstStyle/>
          <a:p>
            <a:endParaRPr lang="en-US"/>
          </a:p>
        </p:txBody>
      </p:sp>
      <p:sp>
        <p:nvSpPr>
          <p:cNvPr id="14" name="TextBox 14"/>
          <p:cNvSpPr txBox="1"/>
          <p:nvPr/>
        </p:nvSpPr>
        <p:spPr>
          <a:xfrm>
            <a:off x="0" y="203005"/>
            <a:ext cx="14172090" cy="4119370"/>
          </a:xfrm>
          <a:prstGeom prst="rect">
            <a:avLst/>
          </a:prstGeom>
        </p:spPr>
        <p:txBody>
          <a:bodyPr lIns="0" tIns="0" rIns="0" bIns="0" rtlCol="0" anchor="t">
            <a:spAutoFit/>
          </a:bodyPr>
          <a:lstStyle/>
          <a:p>
            <a:pPr algn="ctr">
              <a:lnSpc>
                <a:spcPts val="16548"/>
              </a:lnSpc>
            </a:pPr>
            <a:r>
              <a:rPr lang="en-US" sz="11820" dirty="0">
                <a:solidFill>
                  <a:srgbClr val="000000"/>
                </a:solidFill>
                <a:latin typeface="Canva Sans Bold"/>
              </a:rPr>
              <a:t>Thank you for coming!</a:t>
            </a:r>
          </a:p>
        </p:txBody>
      </p:sp>
      <p:sp>
        <p:nvSpPr>
          <p:cNvPr id="15" name="TextBox 15"/>
          <p:cNvSpPr txBox="1"/>
          <p:nvPr/>
        </p:nvSpPr>
        <p:spPr>
          <a:xfrm>
            <a:off x="2788326" y="4616945"/>
            <a:ext cx="9098874" cy="3693319"/>
          </a:xfrm>
          <a:prstGeom prst="rect">
            <a:avLst/>
          </a:prstGeom>
        </p:spPr>
        <p:txBody>
          <a:bodyPr wrap="square" lIns="0" tIns="0" rIns="0" bIns="0" rtlCol="0" anchor="t">
            <a:spAutoFit/>
          </a:bodyPr>
          <a:lstStyle/>
          <a:p>
            <a:pPr algn="ctr">
              <a:lnSpc>
                <a:spcPts val="7279"/>
              </a:lnSpc>
            </a:pPr>
            <a:r>
              <a:rPr lang="en-US" sz="5199" dirty="0">
                <a:solidFill>
                  <a:srgbClr val="1C5739"/>
                </a:solidFill>
                <a:latin typeface="Canva Sans Bold"/>
              </a:rPr>
              <a:t> </a:t>
            </a:r>
            <a:r>
              <a:rPr lang="en-US" sz="5400" dirty="0">
                <a:solidFill>
                  <a:srgbClr val="1C5739"/>
                </a:solidFill>
                <a:latin typeface="Segoe UI Semibold" panose="020B0702040204020203" pitchFamily="34" charset="0"/>
                <a:cs typeface="Segoe UI Semibold" panose="020B0702040204020203" pitchFamily="34" charset="0"/>
              </a:rPr>
              <a:t>Please join us at our next meeting at 7pm, June 17@ Horseshoe Grange</a:t>
            </a:r>
          </a:p>
          <a:p>
            <a:pPr algn="ctr">
              <a:lnSpc>
                <a:spcPts val="5740"/>
              </a:lnSpc>
              <a:spcBef>
                <a:spcPts val="1200"/>
              </a:spcBef>
              <a:spcAft>
                <a:spcPts val="600"/>
              </a:spcAft>
            </a:pPr>
            <a:r>
              <a:rPr lang="en-US" sz="5400" dirty="0">
                <a:solidFill>
                  <a:srgbClr val="000000"/>
                </a:solidFill>
                <a:latin typeface="Segoe UI Semibold" panose="020B0702040204020203" pitchFamily="34" charset="0"/>
                <a:cs typeface="Segoe UI Semibold" panose="020B0702040204020203" pitchFamily="34" charset="0"/>
              </a:rPr>
              <a:t>WSDOT deep dive</a:t>
            </a:r>
            <a:endParaRPr lang="en-US" sz="5000" dirty="0">
              <a:solidFill>
                <a:srgbClr val="000000"/>
              </a:solidFill>
              <a:latin typeface="Segoe UI Semibold" panose="020B0702040204020203" pitchFamily="34" charset="0"/>
              <a:cs typeface="Segoe UI Semibold" panose="020B0702040204020203"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455</TotalTime>
  <Words>863</Words>
  <Application>Microsoft Office PowerPoint</Application>
  <PresentationFormat>Custom</PresentationFormat>
  <Paragraphs>73</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Canva Sans Bold</vt:lpstr>
      <vt:lpstr>Arial</vt:lpstr>
      <vt:lpstr>Segoe UI Semibold</vt:lpstr>
      <vt:lpstr>Montserrat Light</vt:lpstr>
      <vt:lpstr>Calibri</vt:lpstr>
      <vt:lpstr>Segoe UI</vt:lpstr>
      <vt:lpstr>Aptos</vt:lpstr>
      <vt:lpstr>Office Theme</vt:lpstr>
      <vt:lpstr>PowerPoint Presentation</vt:lpstr>
      <vt:lpstr>PowerPoint Presentation</vt:lpstr>
      <vt:lpstr>PowerPoint Presentation</vt:lpstr>
      <vt:lpstr>Why Are We Here Tonight</vt:lpstr>
      <vt:lpstr>PowerPoint Presentation</vt:lpstr>
      <vt:lpstr>PowerPoint Presentation</vt:lpstr>
      <vt:lpstr>PowerPoint Presentation</vt:lpstr>
      <vt:lpstr>Timeline of Ordinance 23‑009</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Relax Modern Meet Our Team Presentation</dc:title>
  <dc:creator>Ashley Cherney (KDDS GROUP LLC)</dc:creator>
  <cp:lastModifiedBy>Ashley Cherney (KDDS GROUP LLC)</cp:lastModifiedBy>
  <cp:revision>11</cp:revision>
  <dcterms:created xsi:type="dcterms:W3CDTF">2006-08-16T00:00:00Z</dcterms:created>
  <dcterms:modified xsi:type="dcterms:W3CDTF">2025-03-26T00:20:41Z</dcterms:modified>
  <dc:identifier>DAFr7gKjB-U</dc:identifier>
</cp:coreProperties>
</file>